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8" r:id="rId2"/>
    <p:sldId id="256" r:id="rId3"/>
    <p:sldId id="257" r:id="rId4"/>
    <p:sldId id="259" r:id="rId5"/>
    <p:sldId id="263" r:id="rId6"/>
    <p:sldId id="261" r:id="rId7"/>
    <p:sldId id="262" r:id="rId8"/>
    <p:sldId id="266" r:id="rId9"/>
    <p:sldId id="264" r:id="rId10"/>
    <p:sldId id="265" r:id="rId11"/>
    <p:sldId id="268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3" r:id="rId28"/>
    <p:sldId id="286" r:id="rId29"/>
    <p:sldId id="284" r:id="rId30"/>
    <p:sldId id="285" r:id="rId31"/>
    <p:sldId id="287" r:id="rId32"/>
    <p:sldId id="288" r:id="rId33"/>
    <p:sldId id="290" r:id="rId34"/>
    <p:sldId id="289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Amienne" panose="020B0604020202020204" charset="0"/>
      <p:regular r:id="rId46"/>
      <p:bold r:id="rId47"/>
    </p:embeddedFont>
    <p:embeddedFont>
      <p:font typeface="Cambria Math" panose="02040503050406030204" pitchFamily="18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660" autoAdjust="0"/>
  </p:normalViewPr>
  <p:slideViewPr>
    <p:cSldViewPr>
      <p:cViewPr varScale="1">
        <p:scale>
          <a:sx n="92" d="100"/>
          <a:sy n="92" d="100"/>
        </p:scale>
        <p:origin x="91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80"/>
    </p:cViewPr>
  </p:sorter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27.wmf"/><Relationship Id="rId1" Type="http://schemas.openxmlformats.org/officeDocument/2006/relationships/image" Target="../media/image37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5.wmf"/><Relationship Id="rId2" Type="http://schemas.openxmlformats.org/officeDocument/2006/relationships/image" Target="../media/image27.wmf"/><Relationship Id="rId1" Type="http://schemas.openxmlformats.org/officeDocument/2006/relationships/image" Target="../media/image37.wmf"/><Relationship Id="rId6" Type="http://schemas.openxmlformats.org/officeDocument/2006/relationships/image" Target="../media/image44.wmf"/><Relationship Id="rId5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8ACFC-3310-43B3-A8FC-FFF170506638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33FEC-30FF-443E-9273-C56E84D9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7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A7448-DD61-479C-8B02-0DA171FFEB5E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EC35E-D594-47C5-B888-DC8EFFE2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6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71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71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71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71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71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71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71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83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83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83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88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83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83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83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83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46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46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467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467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46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46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434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467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467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46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467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467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467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076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076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07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71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71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71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71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71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7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4475-A5B9-4742-B8E0-E754B5EB19DC}" type="datetime1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s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-12265" y="-12527"/>
            <a:ext cx="727062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0" dirty="0" smtClean="0">
                <a:solidFill>
                  <a:schemeClr val="bg1"/>
                </a:solidFill>
                <a:latin typeface="+mj-lt"/>
              </a:rPr>
              <a:t>Chapter 2: Description of position and orientation</a:t>
            </a:r>
          </a:p>
        </p:txBody>
      </p:sp>
      <p:pic>
        <p:nvPicPr>
          <p:cNvPr id="1026" name="Picture 2" descr="C:\Users\Nidal\Downloads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95" y="6301740"/>
            <a:ext cx="502005" cy="5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449139"/>
            <a:ext cx="8991600" cy="646331"/>
          </a:xfrm>
        </p:spPr>
        <p:txBody>
          <a:bodyPr>
            <a:normAutofit/>
          </a:bodyPr>
          <a:lstStyle>
            <a:lvl1pPr algn="l">
              <a:defRPr sz="3600" u="sng"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5562600"/>
          </a:xfrm>
        </p:spPr>
        <p:txBody>
          <a:bodyPr/>
          <a:lstStyle>
            <a:lvl1pPr algn="just">
              <a:tabLst>
                <a:tab pos="344488" algn="l"/>
              </a:tabLst>
              <a:defRPr sz="2800"/>
            </a:lvl1pPr>
            <a:lvl2pPr algn="just">
              <a:defRPr sz="2400"/>
            </a:lvl2pPr>
            <a:lvl3pPr algn="just">
              <a:defRPr sz="2000"/>
            </a:lvl3pPr>
            <a:lvl4pPr algn="just">
              <a:defRPr sz="1800"/>
            </a:lvl4pPr>
            <a:lvl5pPr algn="just"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7560" y="457200"/>
            <a:ext cx="973220" cy="571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 rtl="1"/>
            <a:fld id="{FD4AFAD7-FC51-409E-B806-85D01C126EC6}" type="datetime1">
              <a:rPr lang="en-US" smtClean="0"/>
              <a:t>3/9/2014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8690" y="5790074"/>
            <a:ext cx="533400" cy="2769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F8557DD-BFF2-4343-BCF6-159C6C9081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 descr="C:\Users\Nidal\Desktop\Robotics\Download\temp\site-name-b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214" y="6301740"/>
            <a:ext cx="1668780" cy="55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-12265" y="6553200"/>
            <a:ext cx="6985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Faculty</a:t>
            </a:r>
            <a:r>
              <a:rPr lang="en-US" sz="1600" b="1" baseline="0" dirty="0" smtClean="0"/>
              <a:t> of Engineering - </a:t>
            </a:r>
            <a:r>
              <a:rPr lang="en-US" sz="1600" b="1" baseline="0" dirty="0" smtClean="0">
                <a:solidFill>
                  <a:srgbClr val="002060"/>
                </a:solidFill>
              </a:rPr>
              <a:t>M</a:t>
            </a:r>
            <a:r>
              <a:rPr lang="en-US" sz="1600" b="1" dirty="0" smtClean="0">
                <a:solidFill>
                  <a:srgbClr val="002060"/>
                </a:solidFill>
              </a:rPr>
              <a:t>echanical</a:t>
            </a:r>
            <a:r>
              <a:rPr lang="en-US" sz="1600" b="1" baseline="0" dirty="0" smtClean="0">
                <a:solidFill>
                  <a:srgbClr val="002060"/>
                </a:solidFill>
              </a:rPr>
              <a:t> Engineering Department 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53200"/>
            <a:ext cx="6973214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7258363" y="-12526"/>
            <a:ext cx="1909645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mienne" pitchFamily="82" charset="0"/>
              </a:rPr>
              <a:t>ROBOTICS</a:t>
            </a:r>
            <a:endParaRPr lang="en-US" sz="2400" b="1" baseline="0" dirty="0" smtClean="0">
              <a:solidFill>
                <a:schemeClr val="accent6">
                  <a:lumMod val="50000"/>
                </a:schemeClr>
              </a:solidFill>
              <a:latin typeface="Amienne" pitchFamily="82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449139"/>
            <a:ext cx="9168008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56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97C3-D6D7-4CEB-97D0-CC4778BCC8D0}" type="datetime1">
              <a:rPr lang="en-US" smtClean="0"/>
              <a:t>3/9/2014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6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FC0CB-41BF-4118-AFC5-EF26756E9592}" type="datetime1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557DD-BFF2-4343-BCF6-159C6C90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3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5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0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28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8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38.wmf"/><Relationship Id="rId4" Type="http://schemas.openxmlformats.org/officeDocument/2006/relationships/image" Target="../media/image42.png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45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20" Type="http://schemas.openxmlformats.org/officeDocument/2006/relationships/image" Target="../media/image47.jpeg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38.wmf"/><Relationship Id="rId19" Type="http://schemas.openxmlformats.org/officeDocument/2006/relationships/image" Target="../media/image46.jpeg"/><Relationship Id="rId4" Type="http://schemas.openxmlformats.org/officeDocument/2006/relationships/image" Target="../media/image42.png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9.png"/><Relationship Id="rId5" Type="http://schemas.openxmlformats.org/officeDocument/2006/relationships/image" Target="../media/image50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5.png"/><Relationship Id="rId5" Type="http://schemas.openxmlformats.org/officeDocument/2006/relationships/image" Target="../media/image52.wmf"/><Relationship Id="rId10" Type="http://schemas.openxmlformats.org/officeDocument/2006/relationships/image" Target="../media/image54.wmf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6.jpeg"/><Relationship Id="rId5" Type="http://schemas.openxmlformats.org/officeDocument/2006/relationships/image" Target="../media/image56.wmf"/><Relationship Id="rId4" Type="http://schemas.openxmlformats.org/officeDocument/2006/relationships/oleObject" Target="../embeddings/oleObject4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6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7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file:///C:\Users\Nidal\Documents\Najah\Robotics\Chapter%202\3D-tools,%20FAST%20-%20video-1_%20Transformation%20Matrix%20-%20YouTube.MP4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79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file:///C:\Users\Nidal\Documents\Najah\Robotics\Chapter%202\3D-tools,%20FAST%20-%20video-1_%20Transformation%20Matrix%20-%20YouTube.MP4" TargetMode="External"/><Relationship Id="rId1" Type="http://schemas.openxmlformats.org/officeDocument/2006/relationships/video" Target="NULL" TargetMode="External"/><Relationship Id="rId5" Type="http://schemas.openxmlformats.org/officeDocument/2006/relationships/image" Target="../media/image85.pn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89.wmf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88.wmf"/><Relationship Id="rId5" Type="http://schemas.openxmlformats.org/officeDocument/2006/relationships/image" Target="../media/image81.png"/><Relationship Id="rId10" Type="http://schemas.openxmlformats.org/officeDocument/2006/relationships/oleObject" Target="../embeddings/oleObject58.bin"/><Relationship Id="rId4" Type="http://schemas.openxmlformats.org/officeDocument/2006/relationships/image" Target="../media/image90.png"/><Relationship Id="rId9" Type="http://schemas.openxmlformats.org/officeDocument/2006/relationships/image" Target="../media/image8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9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file:///D:\New%20Documents\Najah\Robotics\Chapter%202\3D-tools,%20FAST%20-%20video-1_%20Transformation%20Matrix%20-%20YouTube.MP4" TargetMode="External"/><Relationship Id="rId1" Type="http://schemas.openxmlformats.org/officeDocument/2006/relationships/video" Target="NULL" TargetMode="External"/><Relationship Id="rId5" Type="http://schemas.openxmlformats.org/officeDocument/2006/relationships/image" Target="../media/image100.png"/><Relationship Id="rId4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image" Target="../media/image22.wmf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5.png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Introduction.</a:t>
            </a:r>
          </a:p>
          <a:p>
            <a:r>
              <a:rPr lang="en-US" dirty="0" smtClean="0"/>
              <a:t>Descriptions: positions, orientations and frames.</a:t>
            </a:r>
            <a:endParaRPr lang="en-US" dirty="0"/>
          </a:p>
          <a:p>
            <a:r>
              <a:rPr lang="en-US" dirty="0" smtClean="0"/>
              <a:t>Mappings: changing description from frame to frame</a:t>
            </a:r>
            <a:endParaRPr lang="en-US" dirty="0"/>
          </a:p>
          <a:p>
            <a:r>
              <a:rPr lang="en-US" dirty="0" smtClean="0"/>
              <a:t>Operators: translations, rotations, and transformations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15" y="1981200"/>
            <a:ext cx="4286250" cy="436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9139"/>
            <a:ext cx="8915400" cy="6463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Mapping (changing description from frame to frame)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17106" cy="5562600"/>
          </a:xfrm>
        </p:spPr>
        <p:txBody>
          <a:bodyPr/>
          <a:lstStyle/>
          <a:p>
            <a:r>
              <a:rPr lang="en-US" dirty="0" smtClean="0"/>
              <a:t>Rotation without translation</a:t>
            </a:r>
          </a:p>
          <a:p>
            <a:pPr marL="457200" lvl="1" indent="0">
              <a:buNone/>
            </a:pPr>
            <a:r>
              <a:rPr lang="en-US" dirty="0" smtClean="0"/>
              <a:t>      ≡ Rotation matrix between {A} and {B}</a:t>
            </a:r>
          </a:p>
          <a:p>
            <a:pPr marL="457200" lvl="1" indent="0">
              <a:buNone/>
            </a:pPr>
            <a:r>
              <a:rPr lang="en-US" dirty="0" smtClean="0"/>
              <a:t>Note that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u="sng" dirty="0" smtClean="0"/>
              <a:t>In matrix form</a:t>
            </a:r>
          </a:p>
          <a:p>
            <a:pPr marL="457200" lvl="1" indent="0">
              <a:buNone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003419"/>
              </p:ext>
            </p:extLst>
          </p:nvPr>
        </p:nvGraphicFramePr>
        <p:xfrm>
          <a:off x="457200" y="1524000"/>
          <a:ext cx="393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" name="Equation" r:id="rId5" imgW="393480" imgH="419040" progId="Equation.DSMT4">
                  <p:embed/>
                </p:oleObj>
              </mc:Choice>
              <mc:Fallback>
                <p:oleObj name="Equation" r:id="rId5" imgW="39348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0"/>
                        <a:ext cx="393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00166"/>
              </p:ext>
            </p:extLst>
          </p:nvPr>
        </p:nvGraphicFramePr>
        <p:xfrm>
          <a:off x="7162800" y="2895600"/>
          <a:ext cx="723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3" name="Equation" r:id="rId7" imgW="723600" imgH="457200" progId="Equation.DSMT4">
                  <p:embed/>
                </p:oleObj>
              </mc:Choice>
              <mc:Fallback>
                <p:oleObj name="Equation" r:id="rId7" imgW="72360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895600"/>
                        <a:ext cx="7239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236623"/>
              </p:ext>
            </p:extLst>
          </p:nvPr>
        </p:nvGraphicFramePr>
        <p:xfrm>
          <a:off x="457200" y="2057400"/>
          <a:ext cx="20447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" name="Equation" r:id="rId9" imgW="2044440" imgH="1600200" progId="Equation.DSMT4">
                  <p:embed/>
                </p:oleObj>
              </mc:Choice>
              <mc:Fallback>
                <p:oleObj name="Equation" r:id="rId9" imgW="2044440" imgH="160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57400"/>
                        <a:ext cx="2044700" cy="1600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936652"/>
              </p:ext>
            </p:extLst>
          </p:nvPr>
        </p:nvGraphicFramePr>
        <p:xfrm>
          <a:off x="6602506" y="4433047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" name="Equation" r:id="rId11" imgW="253800" imgH="279360" progId="Equation.DSMT4">
                  <p:embed/>
                </p:oleObj>
              </mc:Choice>
              <mc:Fallback>
                <p:oleObj name="Equation" r:id="rId11" imgW="253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506" y="4433047"/>
                        <a:ext cx="254000" cy="279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273744"/>
              </p:ext>
            </p:extLst>
          </p:nvPr>
        </p:nvGraphicFramePr>
        <p:xfrm>
          <a:off x="215900" y="4197350"/>
          <a:ext cx="38989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" name="Equation" r:id="rId13" imgW="3898800" imgH="2133360" progId="Equation.DSMT4">
                  <p:embed/>
                </p:oleObj>
              </mc:Choice>
              <mc:Fallback>
                <p:oleObj name="Equation" r:id="rId13" imgW="3898800" imgH="2133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4197350"/>
                        <a:ext cx="3898900" cy="213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053055"/>
              </p:ext>
            </p:extLst>
          </p:nvPr>
        </p:nvGraphicFramePr>
        <p:xfrm>
          <a:off x="4320241" y="4495800"/>
          <a:ext cx="47879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7" name="Equation" r:id="rId15" imgW="4787640" imgH="1650960" progId="Equation.DSMT4">
                  <p:embed/>
                </p:oleObj>
              </mc:Choice>
              <mc:Fallback>
                <p:oleObj name="Equation" r:id="rId15" imgW="4787640" imgH="165096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241" y="4495800"/>
                        <a:ext cx="4787900" cy="1651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926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9139"/>
            <a:ext cx="8915400" cy="6463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Mapping (changing description from frame to frame)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17106" cy="5562600"/>
          </a:xfrm>
        </p:spPr>
        <p:txBody>
          <a:bodyPr/>
          <a:lstStyle/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059308"/>
              </p:ext>
            </p:extLst>
          </p:nvPr>
        </p:nvGraphicFramePr>
        <p:xfrm>
          <a:off x="242047" y="2082800"/>
          <a:ext cx="4394201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Equation" r:id="rId4" imgW="4394160" imgH="1346040" progId="Equation.DSMT4">
                  <p:embed/>
                </p:oleObj>
              </mc:Choice>
              <mc:Fallback>
                <p:oleObj name="Equation" r:id="rId4" imgW="4394160" imgH="1346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47" y="2082800"/>
                        <a:ext cx="4394201" cy="1346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24772" r="22941"/>
          <a:stretch/>
        </p:blipFill>
        <p:spPr bwMode="auto">
          <a:xfrm>
            <a:off x="4419600" y="2133600"/>
            <a:ext cx="4324910" cy="406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82"/>
          <a:stretch/>
        </p:blipFill>
        <p:spPr bwMode="auto">
          <a:xfrm>
            <a:off x="228600" y="990600"/>
            <a:ext cx="7991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3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9139"/>
            <a:ext cx="8915400" cy="6463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Mapping (changing description from frame to frame)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17106" cy="5562600"/>
          </a:xfrm>
        </p:spPr>
        <p:txBody>
          <a:bodyPr/>
          <a:lstStyle/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570351"/>
              </p:ext>
            </p:extLst>
          </p:nvPr>
        </p:nvGraphicFramePr>
        <p:xfrm>
          <a:off x="242047" y="2082800"/>
          <a:ext cx="4394201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Equation" r:id="rId4" imgW="4394160" imgH="1346040" progId="Equation.DSMT4">
                  <p:embed/>
                </p:oleObj>
              </mc:Choice>
              <mc:Fallback>
                <p:oleObj name="Equation" r:id="rId4" imgW="4394160" imgH="1346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47" y="2082800"/>
                        <a:ext cx="4394201" cy="1346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24772" r="22941"/>
          <a:stretch/>
        </p:blipFill>
        <p:spPr bwMode="auto">
          <a:xfrm>
            <a:off x="4419600" y="2133600"/>
            <a:ext cx="4324910" cy="406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82"/>
          <a:stretch/>
        </p:blipFill>
        <p:spPr bwMode="auto">
          <a:xfrm>
            <a:off x="228600" y="990600"/>
            <a:ext cx="7991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91"/>
          <a:stretch/>
        </p:blipFill>
        <p:spPr bwMode="auto">
          <a:xfrm>
            <a:off x="457196" y="4294094"/>
            <a:ext cx="3228975" cy="96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60"/>
          <a:stretch/>
        </p:blipFill>
        <p:spPr bwMode="auto">
          <a:xfrm>
            <a:off x="457199" y="5262282"/>
            <a:ext cx="3228975" cy="104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505200"/>
            <a:ext cx="1471878" cy="52322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Solution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1880955"/>
            <a:ext cx="274320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that the vector  P is not changing in space, but we are calculating its description in different frame</a:t>
            </a:r>
          </a:p>
        </p:txBody>
      </p:sp>
    </p:spTree>
    <p:extLst>
      <p:ext uri="{BB962C8B-B14F-4D97-AF65-F5344CB8AC3E}">
        <p14:creationId xmlns:p14="http://schemas.microsoft.com/office/powerpoint/2010/main" val="14342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7" y="2438400"/>
            <a:ext cx="6919913" cy="432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9139"/>
            <a:ext cx="8915400" cy="6463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Mapping (changing description from frame to frame)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17106" cy="5562600"/>
          </a:xfrm>
        </p:spPr>
        <p:txBody>
          <a:bodyPr/>
          <a:lstStyle/>
          <a:p>
            <a:r>
              <a:rPr lang="en-US" dirty="0" smtClean="0"/>
              <a:t>Translation and rotation	In more compact form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Or,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699458"/>
              </p:ext>
            </p:extLst>
          </p:nvPr>
        </p:nvGraphicFramePr>
        <p:xfrm>
          <a:off x="5486400" y="47244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" name="Equation" r:id="rId5" imgW="838080" imgH="457200" progId="Equation.DSMT4">
                  <p:embed/>
                </p:oleObj>
              </mc:Choice>
              <mc:Fallback>
                <p:oleObj name="Equation" r:id="rId5" imgW="8380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7244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544908"/>
              </p:ext>
            </p:extLst>
          </p:nvPr>
        </p:nvGraphicFramePr>
        <p:xfrm>
          <a:off x="8001000" y="3505200"/>
          <a:ext cx="723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" name="Equation" r:id="rId7" imgW="723600" imgH="457200" progId="Equation.DSMT4">
                  <p:embed/>
                </p:oleObj>
              </mc:Choice>
              <mc:Fallback>
                <p:oleObj name="Equation" r:id="rId7" imgW="723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3505200"/>
                        <a:ext cx="7239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107523"/>
              </p:ext>
            </p:extLst>
          </p:nvPr>
        </p:nvGraphicFramePr>
        <p:xfrm>
          <a:off x="381000" y="1524000"/>
          <a:ext cx="3289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" name="Equation" r:id="rId9" imgW="3288960" imgH="990360" progId="Equation.DSMT4">
                  <p:embed/>
                </p:oleObj>
              </mc:Choice>
              <mc:Fallback>
                <p:oleObj name="Equation" r:id="rId9" imgW="328896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3289300" cy="990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328724"/>
              </p:ext>
            </p:extLst>
          </p:nvPr>
        </p:nvGraphicFramePr>
        <p:xfrm>
          <a:off x="3949700" y="1524000"/>
          <a:ext cx="49149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" name="Equation" r:id="rId11" imgW="4914720" imgH="914400" progId="Equation.DSMT4">
                  <p:embed/>
                </p:oleObj>
              </mc:Choice>
              <mc:Fallback>
                <p:oleObj name="Equation" r:id="rId11" imgW="491472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1524000"/>
                        <a:ext cx="4914900" cy="9144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631465"/>
              </p:ext>
            </p:extLst>
          </p:nvPr>
        </p:nvGraphicFramePr>
        <p:xfrm>
          <a:off x="609600" y="3048000"/>
          <a:ext cx="2222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" name="Equation" r:id="rId13" imgW="2222280" imgH="457200" progId="Equation.DSMT4">
                  <p:embed/>
                </p:oleObj>
              </mc:Choice>
              <mc:Fallback>
                <p:oleObj name="Equation" r:id="rId13" imgW="2222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9600" y="3048000"/>
                        <a:ext cx="2222500" cy="4572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2107" y="3956284"/>
            <a:ext cx="1856534" cy="461665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(4x1) vectors </a:t>
            </a:r>
          </a:p>
        </p:txBody>
      </p:sp>
      <p:cxnSp>
        <p:nvCxnSpPr>
          <p:cNvPr id="10" name="Straight Arrow Connector 9"/>
          <p:cNvCxnSpPr>
            <a:stCxn id="6" idx="0"/>
          </p:cNvCxnSpPr>
          <p:nvPr/>
        </p:nvCxnSpPr>
        <p:spPr>
          <a:xfrm flipH="1" flipV="1">
            <a:off x="1066800" y="3505200"/>
            <a:ext cx="613574" cy="451084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0"/>
          </p:cNvCxnSpPr>
          <p:nvPr/>
        </p:nvCxnSpPr>
        <p:spPr>
          <a:xfrm flipV="1">
            <a:off x="1680374" y="3505200"/>
            <a:ext cx="619913" cy="451084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631085"/>
              </p:ext>
            </p:extLst>
          </p:nvPr>
        </p:nvGraphicFramePr>
        <p:xfrm>
          <a:off x="5562600" y="3425942"/>
          <a:ext cx="723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" name="Equation" r:id="rId15" imgW="723600" imgH="457200" progId="Equation.DSMT4">
                  <p:embed/>
                </p:oleObj>
              </mc:Choice>
              <mc:Fallback>
                <p:oleObj name="Equation" r:id="rId15" imgW="723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425942"/>
                        <a:ext cx="7239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07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7" y="2438400"/>
            <a:ext cx="6919913" cy="432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9139"/>
            <a:ext cx="8915400" cy="6463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Mapping (changing description from frame to frame)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17106" cy="5562600"/>
          </a:xfrm>
        </p:spPr>
        <p:txBody>
          <a:bodyPr/>
          <a:lstStyle/>
          <a:p>
            <a:r>
              <a:rPr lang="en-US" dirty="0" smtClean="0"/>
              <a:t>Translation and rotation	In more compact form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Or,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048258"/>
              </p:ext>
            </p:extLst>
          </p:nvPr>
        </p:nvGraphicFramePr>
        <p:xfrm>
          <a:off x="5486400" y="47244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8" name="Equation" r:id="rId5" imgW="838080" imgH="457200" progId="Equation.DSMT4">
                  <p:embed/>
                </p:oleObj>
              </mc:Choice>
              <mc:Fallback>
                <p:oleObj name="Equation" r:id="rId5" imgW="8380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7244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779968"/>
              </p:ext>
            </p:extLst>
          </p:nvPr>
        </p:nvGraphicFramePr>
        <p:xfrm>
          <a:off x="8001000" y="3505200"/>
          <a:ext cx="723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9" name="Equation" r:id="rId7" imgW="723600" imgH="457200" progId="Equation.DSMT4">
                  <p:embed/>
                </p:oleObj>
              </mc:Choice>
              <mc:Fallback>
                <p:oleObj name="Equation" r:id="rId7" imgW="723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3505200"/>
                        <a:ext cx="7239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653431"/>
              </p:ext>
            </p:extLst>
          </p:nvPr>
        </p:nvGraphicFramePr>
        <p:xfrm>
          <a:off x="381000" y="1524000"/>
          <a:ext cx="3289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0" name="Equation" r:id="rId9" imgW="3288960" imgH="990360" progId="Equation.DSMT4">
                  <p:embed/>
                </p:oleObj>
              </mc:Choice>
              <mc:Fallback>
                <p:oleObj name="Equation" r:id="rId9" imgW="328896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3289300" cy="990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174377"/>
              </p:ext>
            </p:extLst>
          </p:nvPr>
        </p:nvGraphicFramePr>
        <p:xfrm>
          <a:off x="3949700" y="1524000"/>
          <a:ext cx="49149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1" name="Equation" r:id="rId11" imgW="4914720" imgH="914400" progId="Equation.DSMT4">
                  <p:embed/>
                </p:oleObj>
              </mc:Choice>
              <mc:Fallback>
                <p:oleObj name="Equation" r:id="rId11" imgW="491472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1524000"/>
                        <a:ext cx="4914900" cy="9144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398921"/>
              </p:ext>
            </p:extLst>
          </p:nvPr>
        </p:nvGraphicFramePr>
        <p:xfrm>
          <a:off x="609600" y="3048000"/>
          <a:ext cx="2222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2" name="Equation" r:id="rId13" imgW="2222280" imgH="457200" progId="Equation.DSMT4">
                  <p:embed/>
                </p:oleObj>
              </mc:Choice>
              <mc:Fallback>
                <p:oleObj name="Equation" r:id="rId13" imgW="2222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9600" y="3048000"/>
                        <a:ext cx="2222500" cy="4572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2107" y="3956284"/>
            <a:ext cx="1856534" cy="461665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(4x1) vectors </a:t>
            </a:r>
          </a:p>
        </p:txBody>
      </p:sp>
      <p:cxnSp>
        <p:nvCxnSpPr>
          <p:cNvPr id="10" name="Straight Arrow Connector 9"/>
          <p:cNvCxnSpPr>
            <a:stCxn id="6" idx="0"/>
          </p:cNvCxnSpPr>
          <p:nvPr/>
        </p:nvCxnSpPr>
        <p:spPr>
          <a:xfrm flipH="1" flipV="1">
            <a:off x="1066800" y="3505200"/>
            <a:ext cx="613574" cy="451084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0"/>
          </p:cNvCxnSpPr>
          <p:nvPr/>
        </p:nvCxnSpPr>
        <p:spPr>
          <a:xfrm flipV="1">
            <a:off x="1680374" y="3505200"/>
            <a:ext cx="619913" cy="451084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195969"/>
              </p:ext>
            </p:extLst>
          </p:nvPr>
        </p:nvGraphicFramePr>
        <p:xfrm>
          <a:off x="308536" y="4822641"/>
          <a:ext cx="596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3" name="Equation" r:id="rId15" imgW="596880" imgH="419040" progId="Equation.DSMT4">
                  <p:embed/>
                </p:oleObj>
              </mc:Choice>
              <mc:Fallback>
                <p:oleObj name="Equation" r:id="rId15" imgW="5968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08536" y="4822641"/>
                        <a:ext cx="596900" cy="41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970291" y="4796135"/>
            <a:ext cx="7106909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Homogeneous transform ≡ </a:t>
            </a:r>
            <a:r>
              <a:rPr lang="en-US" sz="2400" dirty="0" err="1" smtClean="0"/>
              <a:t>trans.+rot</a:t>
            </a:r>
            <a:r>
              <a:rPr lang="en-US" sz="2400" dirty="0" smtClean="0"/>
              <a:t>. in a single matrix 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807341"/>
              </p:ext>
            </p:extLst>
          </p:nvPr>
        </p:nvGraphicFramePr>
        <p:xfrm>
          <a:off x="5562600" y="3425942"/>
          <a:ext cx="723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4" name="Equation" r:id="rId17" imgW="723600" imgH="457200" progId="Equation.DSMT4">
                  <p:embed/>
                </p:oleObj>
              </mc:Choice>
              <mc:Fallback>
                <p:oleObj name="Equation" r:id="rId17" imgW="723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425942"/>
                        <a:ext cx="7239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970291" y="5410200"/>
            <a:ext cx="5613974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≡ </a:t>
            </a:r>
            <a:r>
              <a:rPr lang="en-US" sz="2400" dirty="0" smtClean="0"/>
              <a:t>Complete description of {B} relative to {A}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9256" y="6028765"/>
            <a:ext cx="4554709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More computations (disadvantage)</a:t>
            </a:r>
          </a:p>
        </p:txBody>
      </p:sp>
      <p:pic>
        <p:nvPicPr>
          <p:cNvPr id="9226" name="Picture 10" descr="Green, Check, Mark, clip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796135"/>
            <a:ext cx="40083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Green, Check, Mark, clip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183" y="5410200"/>
            <a:ext cx="40083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ross, Wrong, clip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27" y="6058588"/>
            <a:ext cx="449629" cy="4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8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9139"/>
            <a:ext cx="8915400" cy="6463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Mapping (changing description from frame to frame)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17106" cy="5562600"/>
          </a:xfrm>
        </p:spPr>
        <p:txBody>
          <a:bodyPr/>
          <a:lstStyle/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143000"/>
            <a:ext cx="881707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465878"/>
              </p:ext>
            </p:extLst>
          </p:nvPr>
        </p:nvGraphicFramePr>
        <p:xfrm>
          <a:off x="381000" y="2447365"/>
          <a:ext cx="1397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Equation" r:id="rId5" imgW="1396800" imgH="457200" progId="Equation.DSMT4">
                  <p:embed/>
                </p:oleObj>
              </mc:Choice>
              <mc:Fallback>
                <p:oleObj name="Equation" r:id="rId5" imgW="13968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47365"/>
                        <a:ext cx="1397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956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072522"/>
              </p:ext>
            </p:extLst>
          </p:nvPr>
        </p:nvGraphicFramePr>
        <p:xfrm>
          <a:off x="5410200" y="2743200"/>
          <a:ext cx="33274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Equation" r:id="rId4" imgW="3327120" imgH="3225600" progId="Equation.DSMT4">
                  <p:embed/>
                </p:oleObj>
              </mc:Choice>
              <mc:Fallback>
                <p:oleObj name="Equation" r:id="rId4" imgW="3327120" imgH="3225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743200"/>
                        <a:ext cx="3327400" cy="322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9139"/>
            <a:ext cx="8915400" cy="6463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Mapping (changing description from frame to frame)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17106" cy="5562600"/>
          </a:xfrm>
        </p:spPr>
        <p:txBody>
          <a:bodyPr/>
          <a:lstStyle/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143000"/>
            <a:ext cx="881707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1000" y="2981980"/>
            <a:ext cx="1471878" cy="52322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Solution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089859"/>
              </p:ext>
            </p:extLst>
          </p:nvPr>
        </p:nvGraphicFramePr>
        <p:xfrm>
          <a:off x="381000" y="2447365"/>
          <a:ext cx="1397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Equation" r:id="rId7" imgW="1396800" imgH="457200" progId="Equation.DSMT4">
                  <p:embed/>
                </p:oleObj>
              </mc:Choice>
              <mc:Fallback>
                <p:oleObj name="Equation" r:id="rId7" imgW="1396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47365"/>
                        <a:ext cx="1397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0"/>
          <a:stretch/>
        </p:blipFill>
        <p:spPr bwMode="auto">
          <a:xfrm>
            <a:off x="228599" y="3776990"/>
            <a:ext cx="4760260" cy="170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143153" y="2590800"/>
            <a:ext cx="0" cy="3657600"/>
          </a:xfrm>
          <a:prstGeom prst="line">
            <a:avLst/>
          </a:prstGeom>
          <a:ln w="254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4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449139"/>
            <a:ext cx="8915400" cy="646331"/>
          </a:xfrm>
        </p:spPr>
        <p:txBody>
          <a:bodyPr/>
          <a:lstStyle/>
          <a:p>
            <a:r>
              <a:rPr lang="en-US" dirty="0" smtClean="0"/>
              <a:t>Transformation operations: </a:t>
            </a:r>
            <a:r>
              <a:rPr lang="en-US" sz="2200" dirty="0" smtClean="0"/>
              <a:t>(Multiplication and inversion)</a:t>
            </a:r>
            <a:endParaRPr lang="en-US" sz="2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Multiplication (Compound transformation)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666963"/>
              </p:ext>
            </p:extLst>
          </p:nvPr>
        </p:nvGraphicFramePr>
        <p:xfrm>
          <a:off x="304800" y="1676400"/>
          <a:ext cx="7302500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" name="Equation" r:id="rId4" imgW="7302240" imgH="3606480" progId="Equation.DSMT4">
                  <p:embed/>
                </p:oleObj>
              </mc:Choice>
              <mc:Fallback>
                <p:oleObj name="Equation" r:id="rId4" imgW="7302240" imgH="3606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7302500" cy="360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59" y="1371600"/>
            <a:ext cx="5430412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412419"/>
              </p:ext>
            </p:extLst>
          </p:nvPr>
        </p:nvGraphicFramePr>
        <p:xfrm>
          <a:off x="2819400" y="5257800"/>
          <a:ext cx="406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8" name="Equation" r:id="rId7" imgW="406080" imgH="419040" progId="Equation.DSMT4">
                  <p:embed/>
                </p:oleObj>
              </mc:Choice>
              <mc:Fallback>
                <p:oleObj name="Equation" r:id="rId7" imgW="40608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257800"/>
                        <a:ext cx="406400" cy="4191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651184"/>
              </p:ext>
            </p:extLst>
          </p:nvPr>
        </p:nvGraphicFramePr>
        <p:xfrm>
          <a:off x="7924800" y="5105400"/>
          <a:ext cx="850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9" name="Equation" r:id="rId9" imgW="850680" imgH="457200" progId="Equation.DSMT4">
                  <p:embed/>
                </p:oleObj>
              </mc:Choice>
              <mc:Fallback>
                <p:oleObj name="Equation" r:id="rId9" imgW="850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105400"/>
                        <a:ext cx="850900" cy="4572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 flipV="1">
            <a:off x="7467600" y="4876800"/>
            <a:ext cx="457200" cy="3048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695659" y="4343400"/>
            <a:ext cx="952541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76800" y="4343400"/>
            <a:ext cx="2590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200400" y="4876800"/>
            <a:ext cx="609600" cy="3810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6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449139"/>
            <a:ext cx="8915400" cy="646331"/>
          </a:xfrm>
        </p:spPr>
        <p:txBody>
          <a:bodyPr/>
          <a:lstStyle/>
          <a:p>
            <a:r>
              <a:rPr lang="en-US" dirty="0" smtClean="0"/>
              <a:t>Transformation operations: </a:t>
            </a:r>
            <a:r>
              <a:rPr lang="en-US" sz="2200" dirty="0" smtClean="0"/>
              <a:t>(Multiplication and inversion)</a:t>
            </a:r>
            <a:endParaRPr lang="en-US" sz="2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Inverse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761129"/>
              </p:ext>
            </p:extLst>
          </p:nvPr>
        </p:nvGraphicFramePr>
        <p:xfrm>
          <a:off x="457200" y="1600200"/>
          <a:ext cx="7429500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Equation" r:id="rId4" imgW="7429320" imgH="4520880" progId="Equation.DSMT4">
                  <p:embed/>
                </p:oleObj>
              </mc:Choice>
              <mc:Fallback>
                <p:oleObj name="Equation" r:id="rId4" imgW="7429320" imgH="452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7429500" cy="452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0" descr="Green, Check, Mark, cli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40083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Green, Check, Mark, cli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419600"/>
            <a:ext cx="40083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Green, Check, Mark, cli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253317"/>
            <a:ext cx="40083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5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9"/>
          <a:stretch/>
        </p:blipFill>
        <p:spPr bwMode="auto">
          <a:xfrm>
            <a:off x="3223372" y="2362200"/>
            <a:ext cx="5934075" cy="425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8" r="13059" b="74531"/>
          <a:stretch/>
        </p:blipFill>
        <p:spPr bwMode="auto">
          <a:xfrm>
            <a:off x="152400" y="1869141"/>
            <a:ext cx="4625788" cy="155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449139"/>
            <a:ext cx="8915400" cy="646331"/>
          </a:xfrm>
        </p:spPr>
        <p:txBody>
          <a:bodyPr/>
          <a:lstStyle/>
          <a:p>
            <a:r>
              <a:rPr lang="en-US" dirty="0" smtClean="0"/>
              <a:t>Transformation operations: </a:t>
            </a:r>
            <a:r>
              <a:rPr lang="en-US" sz="2200" dirty="0" smtClean="0"/>
              <a:t>(Multiplication and inversion)</a:t>
            </a:r>
            <a:endParaRPr lang="en-US" sz="2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Inverse (example 2.5)</a:t>
            </a:r>
          </a:p>
          <a:p>
            <a:pPr lvl="1"/>
            <a:r>
              <a:rPr lang="en-US" dirty="0" smtClean="0"/>
              <a:t>Given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Find 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174111"/>
              </p:ext>
            </p:extLst>
          </p:nvPr>
        </p:nvGraphicFramePr>
        <p:xfrm>
          <a:off x="1600200" y="3733800"/>
          <a:ext cx="355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Equation" r:id="rId5" imgW="355320" imgH="419040" progId="Equation.DSMT4">
                  <p:embed/>
                </p:oleObj>
              </mc:Choice>
              <mc:Fallback>
                <p:oleObj name="Equation" r:id="rId5" imgW="3553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0200" y="3733800"/>
                        <a:ext cx="355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54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/>
            </a:pPr>
            <a:r>
              <a:rPr lang="en-US" u="sng" dirty="0" smtClean="0"/>
              <a:t>Location</a:t>
            </a:r>
            <a:r>
              <a:rPr lang="en-US" dirty="0" smtClean="0"/>
              <a:t> of an </a:t>
            </a:r>
            <a:r>
              <a:rPr lang="en-US" u="sng" dirty="0" smtClean="0"/>
              <a:t>object</a:t>
            </a:r>
            <a:r>
              <a:rPr lang="en-US" dirty="0" smtClean="0"/>
              <a:t> in 3D space?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1981200"/>
            <a:ext cx="5562600" cy="181588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Robot links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Robot tool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Parts in the Workspace (WS 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Environment (obstacles, walls…)</a:t>
            </a:r>
            <a:endParaRPr lang="en-US" sz="2800" dirty="0"/>
          </a:p>
        </p:txBody>
      </p:sp>
      <p:cxnSp>
        <p:nvCxnSpPr>
          <p:cNvPr id="6" name="Elbow Connector 5"/>
          <p:cNvCxnSpPr>
            <a:endCxn id="4" idx="1"/>
          </p:cNvCxnSpPr>
          <p:nvPr/>
        </p:nvCxnSpPr>
        <p:spPr>
          <a:xfrm rot="5400000">
            <a:off x="1946341" y="1863662"/>
            <a:ext cx="1441339" cy="609619"/>
          </a:xfrm>
          <a:prstGeom prst="bentConnector4">
            <a:avLst>
              <a:gd name="adj1" fmla="val 18504"/>
              <a:gd name="adj2" fmla="val 137499"/>
            </a:avLst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62200" y="3886200"/>
            <a:ext cx="3962400" cy="52322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Position &amp; orientation</a:t>
            </a:r>
            <a:endParaRPr lang="en-US" sz="2800" dirty="0"/>
          </a:p>
        </p:txBody>
      </p:sp>
      <p:cxnSp>
        <p:nvCxnSpPr>
          <p:cNvPr id="9" name="Elbow Connector 8"/>
          <p:cNvCxnSpPr>
            <a:endCxn id="8" idx="1"/>
          </p:cNvCxnSpPr>
          <p:nvPr/>
        </p:nvCxnSpPr>
        <p:spPr>
          <a:xfrm rot="16200000" flipH="1">
            <a:off x="402595" y="2188205"/>
            <a:ext cx="2700008" cy="1219201"/>
          </a:xfrm>
          <a:prstGeom prst="bentConnector2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" y="5257800"/>
            <a:ext cx="8382000" cy="52322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ym typeface="Wingdings" pitchFamily="2" charset="2"/>
              </a:rPr>
              <a:t>Attach </a:t>
            </a:r>
            <a:r>
              <a:rPr lang="en-US" sz="2800" b="1" dirty="0" smtClean="0">
                <a:sym typeface="Wingdings" pitchFamily="2" charset="2"/>
              </a:rPr>
              <a:t>frame (coordinate system) </a:t>
            </a:r>
            <a:r>
              <a:rPr lang="en-US" sz="2800" dirty="0" smtClean="0">
                <a:sym typeface="Wingdings" pitchFamily="2" charset="2"/>
              </a:rPr>
              <a:t>to each object rigidly.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4582180"/>
            <a:ext cx="7924800" cy="52322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ym typeface="Wingdings" pitchFamily="2" charset="2"/>
              </a:rPr>
              <a:t>How to represent these quantities mathematically?</a:t>
            </a:r>
            <a:endParaRPr lang="en-US" sz="2800" dirty="0"/>
          </a:p>
        </p:txBody>
      </p:sp>
      <p:cxnSp>
        <p:nvCxnSpPr>
          <p:cNvPr id="16" name="Straight Arrow Connector 15"/>
          <p:cNvCxnSpPr>
            <a:stCxn id="8" idx="2"/>
            <a:endCxn id="14" idx="0"/>
          </p:cNvCxnSpPr>
          <p:nvPr/>
        </p:nvCxnSpPr>
        <p:spPr>
          <a:xfrm>
            <a:off x="4343400" y="4409420"/>
            <a:ext cx="0" cy="17276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2"/>
            <a:endCxn id="13" idx="0"/>
          </p:cNvCxnSpPr>
          <p:nvPr/>
        </p:nvCxnSpPr>
        <p:spPr>
          <a:xfrm>
            <a:off x="4343400" y="5105400"/>
            <a:ext cx="0" cy="1524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" y="5953780"/>
            <a:ext cx="8382000" cy="52322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itchFamily="2" charset="2"/>
              </a:rPr>
              <a:t>Find the transformation between these frames</a:t>
            </a:r>
            <a:endParaRPr lang="en-US" sz="2800" dirty="0"/>
          </a:p>
        </p:txBody>
      </p:sp>
      <p:cxnSp>
        <p:nvCxnSpPr>
          <p:cNvPr id="19" name="Straight Arrow Connector 18"/>
          <p:cNvCxnSpPr>
            <a:endCxn id="18" idx="0"/>
          </p:cNvCxnSpPr>
          <p:nvPr/>
        </p:nvCxnSpPr>
        <p:spPr>
          <a:xfrm>
            <a:off x="4343400" y="5801380"/>
            <a:ext cx="0" cy="1524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5791200" cy="514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449139"/>
            <a:ext cx="8915400" cy="646331"/>
          </a:xfrm>
        </p:spPr>
        <p:txBody>
          <a:bodyPr/>
          <a:lstStyle/>
          <a:p>
            <a:r>
              <a:rPr lang="en-US" dirty="0" smtClean="0"/>
              <a:t>Graphical Representation of the Transform</a:t>
            </a:r>
            <a:endParaRPr lang="en-US" sz="2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5867400"/>
          </a:xfrm>
        </p:spPr>
        <p:txBody>
          <a:bodyPr/>
          <a:lstStyle/>
          <a:p>
            <a:r>
              <a:rPr lang="en-US" dirty="0" smtClean="0"/>
              <a:t> Arrow directions indicate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transformation between frames:</a:t>
            </a:r>
          </a:p>
          <a:p>
            <a:r>
              <a:rPr lang="en-US" dirty="0" smtClean="0"/>
              <a:t>i.e.: </a:t>
            </a:r>
          </a:p>
          <a:p>
            <a:pPr marL="457200" lvl="1" indent="0">
              <a:buNone/>
            </a:pPr>
            <a:r>
              <a:rPr lang="en-US" dirty="0" smtClean="0"/>
              <a:t>{A} is defined in {U}, {D} in {A},</a:t>
            </a:r>
          </a:p>
          <a:p>
            <a:pPr marL="457200" lvl="1" indent="0">
              <a:buNone/>
            </a:pPr>
            <a:r>
              <a:rPr lang="en-US" dirty="0" smtClean="0"/>
              <a:t>{C} in {B}… etc. </a:t>
            </a:r>
          </a:p>
          <a:p>
            <a:r>
              <a:rPr lang="en-US" dirty="0" smtClean="0"/>
              <a:t>Arrow direction:</a:t>
            </a:r>
          </a:p>
          <a:p>
            <a:pPr lvl="1"/>
            <a:r>
              <a:rPr lang="en-US" dirty="0" smtClean="0"/>
              <a:t>Same direction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{U} to {A} </a:t>
            </a:r>
            <a:r>
              <a:rPr lang="en-US" dirty="0" smtClean="0">
                <a:sym typeface="Wingdings" pitchFamily="2" charset="2"/>
              </a:rPr>
              <a:t>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 </a:t>
            </a:r>
          </a:p>
          <a:p>
            <a:pPr lvl="1"/>
            <a:r>
              <a:rPr lang="en-US" dirty="0" smtClean="0"/>
              <a:t>Opposite </a:t>
            </a:r>
            <a:r>
              <a:rPr lang="en-US" dirty="0"/>
              <a:t>direction</a:t>
            </a:r>
          </a:p>
          <a:p>
            <a:pPr marL="457200" lvl="1" indent="0">
              <a:buNone/>
            </a:pPr>
            <a:r>
              <a:rPr lang="en-US" dirty="0"/>
              <a:t>	{U} to {A</a:t>
            </a:r>
            <a:r>
              <a:rPr lang="en-US" dirty="0" smtClean="0"/>
              <a:t>} </a:t>
            </a:r>
            <a:r>
              <a:rPr lang="en-US" dirty="0" smtClean="0">
                <a:sym typeface="Wingdings" pitchFamily="2" charset="2"/>
              </a:rPr>
              <a:t>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479745"/>
              </p:ext>
            </p:extLst>
          </p:nvPr>
        </p:nvGraphicFramePr>
        <p:xfrm>
          <a:off x="2717800" y="4394200"/>
          <a:ext cx="431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7" name="Equation" r:id="rId5" imgW="431640" imgH="469800" progId="Equation.DSMT4">
                  <p:embed/>
                </p:oleObj>
              </mc:Choice>
              <mc:Fallback>
                <p:oleObj name="Equation" r:id="rId5" imgW="431640" imgH="469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4394200"/>
                        <a:ext cx="431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773477"/>
              </p:ext>
            </p:extLst>
          </p:nvPr>
        </p:nvGraphicFramePr>
        <p:xfrm>
          <a:off x="2667000" y="5715000"/>
          <a:ext cx="939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8" name="Equation" r:id="rId7" imgW="939600" imgH="647640" progId="Equation.DSMT4">
                  <p:embed/>
                </p:oleObj>
              </mc:Choice>
              <mc:Fallback>
                <p:oleObj name="Equation" r:id="rId7" imgW="93960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715000"/>
                        <a:ext cx="9398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97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5791200" cy="514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449139"/>
            <a:ext cx="8915400" cy="646331"/>
          </a:xfrm>
        </p:spPr>
        <p:txBody>
          <a:bodyPr/>
          <a:lstStyle/>
          <a:p>
            <a:r>
              <a:rPr lang="en-US" dirty="0" smtClean="0"/>
              <a:t>Graphical Representation of the Transform</a:t>
            </a:r>
            <a:endParaRPr lang="en-US" sz="2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5867400"/>
          </a:xfrm>
        </p:spPr>
        <p:txBody>
          <a:bodyPr/>
          <a:lstStyle/>
          <a:p>
            <a:r>
              <a:rPr lang="en-US" dirty="0" smtClean="0"/>
              <a:t> From the figure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Suppose       is unknown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find it!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t>21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2085975" cy="137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803163"/>
              </p:ext>
            </p:extLst>
          </p:nvPr>
        </p:nvGraphicFramePr>
        <p:xfrm>
          <a:off x="1727200" y="3048000"/>
          <a:ext cx="406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Equation" r:id="rId6" imgW="406080" imgH="469800" progId="Equation.DSMT4">
                  <p:embed/>
                </p:oleObj>
              </mc:Choice>
              <mc:Fallback>
                <p:oleObj name="Equation" r:id="rId6" imgW="4060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3048000"/>
                        <a:ext cx="406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3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5791200" cy="514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449139"/>
            <a:ext cx="8915400" cy="646331"/>
          </a:xfrm>
        </p:spPr>
        <p:txBody>
          <a:bodyPr/>
          <a:lstStyle/>
          <a:p>
            <a:r>
              <a:rPr lang="en-US" dirty="0" smtClean="0"/>
              <a:t>Graphical Representation of the Transform</a:t>
            </a:r>
            <a:endParaRPr lang="en-US" sz="2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5867400"/>
          </a:xfrm>
        </p:spPr>
        <p:txBody>
          <a:bodyPr/>
          <a:lstStyle/>
          <a:p>
            <a:r>
              <a:rPr lang="en-US" dirty="0" smtClean="0"/>
              <a:t> From the figure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Suppose       is unknown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find it!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t>22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2085975" cy="137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874167"/>
              </p:ext>
            </p:extLst>
          </p:nvPr>
        </p:nvGraphicFramePr>
        <p:xfrm>
          <a:off x="1727200" y="3048000"/>
          <a:ext cx="406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Equation" r:id="rId6" imgW="406080" imgH="469800" progId="Equation.DSMT4">
                  <p:embed/>
                </p:oleObj>
              </mc:Choice>
              <mc:Fallback>
                <p:oleObj name="Equation" r:id="rId6" imgW="406080" imgH="46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3048000"/>
                        <a:ext cx="406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82973"/>
            <a:ext cx="3181350" cy="58980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8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652462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449139"/>
            <a:ext cx="8915400" cy="646331"/>
          </a:xfrm>
        </p:spPr>
        <p:txBody>
          <a:bodyPr/>
          <a:lstStyle/>
          <a:p>
            <a:r>
              <a:rPr lang="en-US" dirty="0" smtClean="0"/>
              <a:t>Graphical Representation of the Transform</a:t>
            </a:r>
            <a:endParaRPr lang="en-US" sz="2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5867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Representation of Orientation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Orientation Variables: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914400" lvl="1" indent="-457200">
              <a:buFont typeface="Wingdings" pitchFamily="2" charset="2"/>
              <a:buChar char="è"/>
            </a:pPr>
            <a:r>
              <a:rPr lang="en-US" dirty="0" smtClean="0">
                <a:sym typeface="Wingdings" pitchFamily="2" charset="2"/>
              </a:rPr>
              <a:t>9 variables: Note that in 3D-space 3 independent variables are required to describe the orientation.</a:t>
            </a:r>
          </a:p>
          <a:p>
            <a:pPr marL="914400" lvl="1" indent="-457200">
              <a:buFont typeface="Wingdings" pitchFamily="2" charset="2"/>
              <a:buChar char="è"/>
            </a:pPr>
            <a:r>
              <a:rPr lang="en-US" dirty="0" smtClean="0">
                <a:sym typeface="Wingdings" pitchFamily="2" charset="2"/>
              </a:rPr>
              <a:t>9 variables + 6 constraint equations  3 independent variables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Constraint equations: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Remark: generally, rotations are not commute,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136760"/>
              </p:ext>
            </p:extLst>
          </p:nvPr>
        </p:nvGraphicFramePr>
        <p:xfrm>
          <a:off x="635000" y="1092200"/>
          <a:ext cx="50800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1" name="Equation" r:id="rId4" imgW="5079960" imgH="1346040" progId="Equation.DSMT4">
                  <p:embed/>
                </p:oleObj>
              </mc:Choice>
              <mc:Fallback>
                <p:oleObj name="Equation" r:id="rId4" imgW="507996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5000" y="1092200"/>
                        <a:ext cx="50800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12828"/>
              </p:ext>
            </p:extLst>
          </p:nvPr>
        </p:nvGraphicFramePr>
        <p:xfrm>
          <a:off x="609600" y="4114800"/>
          <a:ext cx="5486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2" name="Equation" r:id="rId6" imgW="5486400" imgH="1066680" progId="Equation.DSMT4">
                  <p:embed/>
                </p:oleObj>
              </mc:Choice>
              <mc:Fallback>
                <p:oleObj name="Equation" r:id="rId6" imgW="548640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" y="4114800"/>
                        <a:ext cx="54864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785643"/>
              </p:ext>
            </p:extLst>
          </p:nvPr>
        </p:nvGraphicFramePr>
        <p:xfrm>
          <a:off x="2336800" y="5953125"/>
          <a:ext cx="2082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3" name="Equation" r:id="rId8" imgW="2082600" imgH="419040" progId="Equation.DSMT4">
                  <p:embed/>
                </p:oleObj>
              </mc:Choice>
              <mc:Fallback>
                <p:oleObj name="Equation" r:id="rId8" imgW="208260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5953125"/>
                        <a:ext cx="2082800" cy="4191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791200" y="3200400"/>
            <a:ext cx="3124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38800" y="3657600"/>
            <a:ext cx="3505200" cy="707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Describe the orientation using 3 parameters would be simpler </a:t>
            </a:r>
          </a:p>
        </p:txBody>
      </p:sp>
    </p:spTree>
    <p:extLst>
      <p:ext uri="{BB962C8B-B14F-4D97-AF65-F5344CB8AC3E}">
        <p14:creationId xmlns:p14="http://schemas.microsoft.com/office/powerpoint/2010/main" val="3816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Representation of Orientation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957432"/>
              </p:ext>
            </p:extLst>
          </p:nvPr>
        </p:nvGraphicFramePr>
        <p:xfrm>
          <a:off x="406400" y="1447800"/>
          <a:ext cx="46228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5" name="Equation" r:id="rId4" imgW="4622760" imgH="1346040" progId="Equation.DSMT4">
                  <p:embed/>
                </p:oleObj>
              </mc:Choice>
              <mc:Fallback>
                <p:oleObj name="Equation" r:id="rId4" imgW="4622760" imgH="1346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447800"/>
                        <a:ext cx="46228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306554"/>
              </p:ext>
            </p:extLst>
          </p:nvPr>
        </p:nvGraphicFramePr>
        <p:xfrm>
          <a:off x="374650" y="2895600"/>
          <a:ext cx="46355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6" name="Equation" r:id="rId6" imgW="4635360" imgH="1346040" progId="Equation.DSMT4">
                  <p:embed/>
                </p:oleObj>
              </mc:Choice>
              <mc:Fallback>
                <p:oleObj name="Equation" r:id="rId6" imgW="4635360" imgH="1346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2895600"/>
                        <a:ext cx="46355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723146"/>
              </p:ext>
            </p:extLst>
          </p:nvPr>
        </p:nvGraphicFramePr>
        <p:xfrm>
          <a:off x="381000" y="4419600"/>
          <a:ext cx="76200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7" name="Equation" r:id="rId8" imgW="7619760" imgH="1346040" progId="Equation.DSMT4">
                  <p:embed/>
                </p:oleObj>
              </mc:Choice>
              <mc:Fallback>
                <p:oleObj name="Equation" r:id="rId8" imgW="7619760" imgH="1346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19600"/>
                        <a:ext cx="76200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12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Orientation description using 3 angular parameters: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9144000" cy="5562600"/>
              </a:xfrm>
            </p:spPr>
            <p:txBody>
              <a:bodyPr/>
              <a:lstStyle/>
              <a:p>
                <a:r>
                  <a:rPr lang="en-US" dirty="0" smtClean="0"/>
                  <a:t>Roll, Pitch, Yaw angles (rotation about fixed axes XYZ)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{A} and {B} are initially coincident (have the same orientation)</a:t>
                </a:r>
              </a:p>
              <a:p>
                <a:pPr lvl="1"/>
                <a:r>
                  <a:rPr lang="en-US" dirty="0" smtClean="0"/>
                  <a:t>Rotate {B}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by an angle </a:t>
                </a:r>
                <a:r>
                  <a:rPr lang="el-GR" dirty="0" smtClean="0"/>
                  <a:t>γ</a:t>
                </a:r>
                <a:endParaRPr lang="en-US" dirty="0" smtClean="0"/>
              </a:p>
              <a:p>
                <a:pPr lvl="1"/>
                <a:r>
                  <a:rPr lang="en-US" dirty="0"/>
                  <a:t>Rotate {B}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by an angle </a:t>
                </a:r>
                <a:r>
                  <a:rPr lang="el-GR" dirty="0" smtClean="0"/>
                  <a:t>β</a:t>
                </a:r>
                <a:endParaRPr lang="en-US" dirty="0" smtClean="0"/>
              </a:p>
              <a:p>
                <a:pPr lvl="1"/>
                <a:r>
                  <a:rPr lang="en-US" dirty="0"/>
                  <a:t>Rotate {B}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by an </a:t>
                </a:r>
                <a:r>
                  <a:rPr lang="en-US" dirty="0" smtClean="0"/>
                  <a:t>angle </a:t>
                </a:r>
                <a:r>
                  <a:rPr lang="el-GR" dirty="0" smtClean="0"/>
                  <a:t>α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(</a:t>
                </a:r>
                <a:r>
                  <a:rPr lang="el-GR" dirty="0" smtClean="0"/>
                  <a:t>γ</a:t>
                </a:r>
                <a:r>
                  <a:rPr lang="en-US" dirty="0" smtClean="0"/>
                  <a:t>, </a:t>
                </a:r>
                <a:r>
                  <a:rPr lang="el-GR" dirty="0" smtClean="0"/>
                  <a:t>β</a:t>
                </a:r>
                <a:r>
                  <a:rPr lang="en-US" dirty="0" smtClean="0"/>
                  <a:t>, </a:t>
                </a:r>
                <a:r>
                  <a:rPr lang="el-GR" dirty="0" smtClean="0"/>
                  <a:t>α</a:t>
                </a:r>
                <a:r>
                  <a:rPr lang="en-US" dirty="0" smtClean="0"/>
                  <a:t>) ≡ (roll, pitch, yaw) angles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9144000" cy="5562600"/>
              </a:xfrm>
              <a:blipFill rotWithShape="1">
                <a:blip r:embed="rId3"/>
                <a:stretch>
                  <a:fillRect l="-1133" t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4" y="1737160"/>
            <a:ext cx="8965496" cy="458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Orientation description using 3 angular parameters: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9144000" cy="5562600"/>
              </a:xfrm>
            </p:spPr>
            <p:txBody>
              <a:bodyPr/>
              <a:lstStyle/>
              <a:p>
                <a:r>
                  <a:rPr lang="en-US" dirty="0" smtClean="0"/>
                  <a:t>Roll, Pitch, Yaw angles (rotation about fixed axes XYZ)</a:t>
                </a:r>
              </a:p>
              <a:p>
                <a:pPr marL="457200" lvl="1" indent="0">
                  <a:buNone/>
                </a:pPr>
                <a:r>
                  <a:rPr lang="en-US" b="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l-GR" dirty="0" smtClean="0"/>
                  <a:t>γ</a:t>
                </a:r>
                <a:r>
                  <a:rPr lang="en-US" dirty="0" smtClean="0"/>
                  <a:t>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l-GR" dirty="0" smtClean="0"/>
                  <a:t>β</a:t>
                </a:r>
                <a:r>
                  <a:rPr lang="en-US" dirty="0" smtClean="0"/>
                  <a:t>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l-GR" dirty="0"/>
                  <a:t> </a:t>
                </a:r>
                <a:r>
                  <a:rPr lang="el-GR" dirty="0" smtClean="0"/>
                  <a:t>α</a:t>
                </a:r>
                <a:r>
                  <a:rPr lang="en-US" dirty="0"/>
                  <a:t>)</a:t>
                </a:r>
                <a:endParaRPr lang="el-GR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9144000" cy="5562600"/>
              </a:xfrm>
              <a:blipFill rotWithShape="1">
                <a:blip r:embed="rId4"/>
                <a:stretch>
                  <a:fillRect l="-1133" t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Orientation description using 3 angular parameters: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9144000" cy="5562600"/>
              </a:xfrm>
            </p:spPr>
            <p:txBody>
              <a:bodyPr/>
              <a:lstStyle/>
              <a:p>
                <a:r>
                  <a:rPr lang="en-US" dirty="0" smtClean="0"/>
                  <a:t>Roll, Pitch, Yaw angles (rotation about fixed axes XYZ)</a:t>
                </a:r>
              </a:p>
              <a:p>
                <a:pPr marL="457200" lvl="1" indent="0">
                  <a:buNone/>
                </a:pPr>
                <a:r>
                  <a:rPr lang="en-US" b="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l-GR" dirty="0" smtClean="0"/>
                  <a:t>γ</a:t>
                </a:r>
                <a:r>
                  <a:rPr lang="en-US" dirty="0" smtClean="0"/>
                  <a:t>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l-GR" dirty="0" smtClean="0"/>
                  <a:t>β</a:t>
                </a:r>
                <a:r>
                  <a:rPr lang="en-US" dirty="0" smtClean="0"/>
                  <a:t>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l-GR" dirty="0"/>
                  <a:t> </a:t>
                </a:r>
                <a:r>
                  <a:rPr lang="el-GR" dirty="0" smtClean="0"/>
                  <a:t>α</a:t>
                </a:r>
                <a:r>
                  <a:rPr lang="en-US" dirty="0"/>
                  <a:t>)</a:t>
                </a:r>
                <a:endParaRPr lang="el-GR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9144000" cy="5562600"/>
              </a:xfrm>
              <a:blipFill rotWithShape="1">
                <a:blip r:embed="rId5"/>
                <a:stretch>
                  <a:fillRect l="-1133" t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t>28</a:t>
            </a:fld>
            <a:endParaRPr lang="en-US"/>
          </a:p>
        </p:txBody>
      </p:sp>
      <p:pic>
        <p:nvPicPr>
          <p:cNvPr id="4" name="3D-tools, FAST - video-1_ Transformation Matrix - YouTube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>
                  <p14:trim st="7887" end="1022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15240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6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11644"/>
            <a:ext cx="8534400" cy="12690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Orientation description using 3 angular parameters: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9144000" cy="5562600"/>
              </a:xfrm>
            </p:spPr>
            <p:txBody>
              <a:bodyPr/>
              <a:lstStyle/>
              <a:p>
                <a:r>
                  <a:rPr lang="en-US" dirty="0" smtClean="0"/>
                  <a:t>Roll, Pitch, Yaw angles (rotation about fixed axes XYZ)</a:t>
                </a:r>
              </a:p>
              <a:p>
                <a:pPr marL="457200" lvl="1" indent="0">
                  <a:buNone/>
                </a:pPr>
                <a:r>
                  <a:rPr lang="en-US" b="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l-GR" dirty="0" smtClean="0"/>
                  <a:t>γ</a:t>
                </a:r>
                <a:r>
                  <a:rPr lang="en-US" dirty="0" smtClean="0"/>
                  <a:t>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l-GR" dirty="0" smtClean="0"/>
                  <a:t>β</a:t>
                </a:r>
                <a:r>
                  <a:rPr lang="en-US" dirty="0" smtClean="0"/>
                  <a:t>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l-GR" dirty="0"/>
                  <a:t> </a:t>
                </a:r>
                <a:r>
                  <a:rPr lang="el-GR" dirty="0" smtClean="0"/>
                  <a:t>α</a:t>
                </a:r>
                <a:r>
                  <a:rPr lang="en-US" dirty="0" smtClean="0"/>
                  <a:t>)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/>
                  <a:t>The order is a must!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c</a:t>
                </a:r>
                <a:r>
                  <a:rPr lang="el-GR" dirty="0" smtClean="0"/>
                  <a:t>α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cos</a:t>
                </a:r>
                <a:r>
                  <a:rPr lang="en-US" dirty="0" smtClean="0"/>
                  <a:t>(</a:t>
                </a:r>
                <a:r>
                  <a:rPr lang="el-GR" dirty="0" smtClean="0"/>
                  <a:t>α</a:t>
                </a:r>
                <a:r>
                  <a:rPr lang="en-US" dirty="0" smtClean="0"/>
                  <a:t>), c</a:t>
                </a:r>
                <a:r>
                  <a:rPr lang="el-GR" dirty="0" smtClean="0"/>
                  <a:t>β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err="1" smtClean="0"/>
                  <a:t>cos</a:t>
                </a:r>
                <a:r>
                  <a:rPr lang="en-US" dirty="0" smtClean="0"/>
                  <a:t>(</a:t>
                </a:r>
                <a:r>
                  <a:rPr lang="el-GR" dirty="0"/>
                  <a:t>β</a:t>
                </a:r>
                <a:r>
                  <a:rPr lang="en-US" dirty="0" smtClean="0"/>
                  <a:t>), c</a:t>
                </a:r>
                <a:r>
                  <a:rPr lang="el-GR" dirty="0"/>
                  <a:t> γ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err="1" smtClean="0"/>
                  <a:t>cos</a:t>
                </a:r>
                <a:r>
                  <a:rPr lang="en-US" dirty="0" smtClean="0"/>
                  <a:t>(</a:t>
                </a:r>
                <a:r>
                  <a:rPr lang="el-GR" dirty="0"/>
                  <a:t>γ</a:t>
                </a:r>
                <a:r>
                  <a:rPr lang="en-US" dirty="0" smtClean="0"/>
                  <a:t>), </a:t>
                </a:r>
                <a:endParaRPr lang="el-GR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9144000" cy="5562600"/>
              </a:xfrm>
              <a:blipFill rotWithShape="1">
                <a:blip r:embed="rId4"/>
                <a:stretch>
                  <a:fillRect l="-1133" t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t>29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677275" cy="190297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Frames attachment.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6"/>
          <a:stretch/>
        </p:blipFill>
        <p:spPr bwMode="auto">
          <a:xfrm>
            <a:off x="381000" y="1694329"/>
            <a:ext cx="5385547" cy="438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1175011"/>
            <a:ext cx="3886200" cy="95410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ym typeface="Wingdings" pitchFamily="2" charset="2"/>
              </a:rPr>
              <a:t>Don’t forget to define the universe frame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2362200"/>
            <a:ext cx="3886200" cy="95410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ym typeface="Wingdings" pitchFamily="2" charset="2"/>
              </a:rPr>
              <a:t>Mapping between these frames</a:t>
            </a:r>
            <a:endParaRPr lang="en-US" sz="2800" dirty="0"/>
          </a:p>
        </p:txBody>
      </p:sp>
      <p:cxnSp>
        <p:nvCxnSpPr>
          <p:cNvPr id="7" name="Straight Arrow Connector 6"/>
          <p:cNvCxnSpPr>
            <a:stCxn id="5" idx="2"/>
            <a:endCxn id="6" idx="0"/>
          </p:cNvCxnSpPr>
          <p:nvPr/>
        </p:nvCxnSpPr>
        <p:spPr>
          <a:xfrm>
            <a:off x="7124700" y="2129118"/>
            <a:ext cx="0" cy="233082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4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534400" cy="126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Orientation description using 3 angular parameters: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562600"/>
          </a:xfrm>
        </p:spPr>
        <p:txBody>
          <a:bodyPr/>
          <a:lstStyle/>
          <a:p>
            <a:r>
              <a:rPr lang="en-US" dirty="0" smtClean="0"/>
              <a:t>Roll, Pitch, Yaw angles (rotation about fixed axes XYZ)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Given                                      , determine (</a:t>
            </a:r>
            <a:r>
              <a:rPr lang="el-GR" dirty="0" smtClean="0"/>
              <a:t>α</a:t>
            </a:r>
            <a:r>
              <a:rPr lang="en-US" dirty="0" smtClean="0"/>
              <a:t>, </a:t>
            </a:r>
            <a:r>
              <a:rPr lang="el-GR" dirty="0" smtClean="0"/>
              <a:t>β</a:t>
            </a:r>
            <a:r>
              <a:rPr lang="en-US" dirty="0" smtClean="0"/>
              <a:t>, </a:t>
            </a:r>
            <a:r>
              <a:rPr lang="el-GR" dirty="0" smtClean="0"/>
              <a:t>γ</a:t>
            </a:r>
            <a:r>
              <a:rPr lang="en-US" dirty="0" smtClean="0"/>
              <a:t>)? (Inverse problem)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u="sng" dirty="0" smtClean="0"/>
              <a:t>Solution: </a:t>
            </a:r>
          </a:p>
          <a:p>
            <a:pPr marL="457200" lvl="1" indent="0">
              <a:buNone/>
            </a:pPr>
            <a:r>
              <a:rPr lang="en-US" dirty="0" smtClean="0"/>
              <a:t>If </a:t>
            </a:r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l-GR" dirty="0" smtClean="0">
                <a:solidFill>
                  <a:srgbClr val="C00000"/>
                </a:solidFill>
              </a:rPr>
              <a:t>β</a:t>
            </a:r>
            <a:r>
              <a:rPr lang="en-US" dirty="0" smtClean="0">
                <a:solidFill>
                  <a:srgbClr val="C00000"/>
                </a:solidFill>
              </a:rPr>
              <a:t> ≠ 0</a:t>
            </a:r>
            <a:r>
              <a:rPr lang="en-US" dirty="0" smtClean="0"/>
              <a:t>,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t>30</a:t>
            </a:fld>
            <a:endParaRPr 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19600"/>
            <a:ext cx="4267200" cy="186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0" y="4857853"/>
            <a:ext cx="20574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Atan2(</a:t>
            </a:r>
            <a:r>
              <a:rPr lang="en-US" sz="2800" dirty="0" err="1" smtClean="0"/>
              <a:t>y,x</a:t>
            </a:r>
            <a:r>
              <a:rPr lang="en-US" sz="2800" dirty="0" smtClean="0"/>
              <a:t>)?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244140"/>
              </p:ext>
            </p:extLst>
          </p:nvPr>
        </p:nvGraphicFramePr>
        <p:xfrm>
          <a:off x="1676400" y="2844800"/>
          <a:ext cx="24384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Equation" r:id="rId6" imgW="2438280" imgH="1346040" progId="Equation.DSMT4">
                  <p:embed/>
                </p:oleObj>
              </mc:Choice>
              <mc:Fallback>
                <p:oleObj name="Equation" r:id="rId6" imgW="2438280" imgH="1346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844800"/>
                        <a:ext cx="24384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1905000" y="5350912"/>
            <a:ext cx="457200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5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76600"/>
            <a:ext cx="6187328" cy="325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Orientation description using 3 angular parameters: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9144000" cy="5562600"/>
              </a:xfrm>
            </p:spPr>
            <p:txBody>
              <a:bodyPr/>
              <a:lstStyle/>
              <a:p>
                <a:r>
                  <a:rPr lang="en-US" dirty="0" smtClean="0"/>
                  <a:t>Z-Y-X Euler Angles: </a:t>
                </a:r>
                <a:r>
                  <a:rPr lang="en-US" u="sng" dirty="0" smtClean="0"/>
                  <a:t>Rotation about moving axes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{</a:t>
                </a:r>
                <a:r>
                  <a:rPr lang="en-US" dirty="0"/>
                  <a:t>A} and {B} are initially coincident (have the same orientation)</a:t>
                </a:r>
              </a:p>
              <a:p>
                <a:pPr lvl="1"/>
                <a:r>
                  <a:rPr lang="en-US" dirty="0"/>
                  <a:t>Rotate {B}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by an angle </a:t>
                </a:r>
                <a:r>
                  <a:rPr lang="el-GR" dirty="0" smtClean="0"/>
                  <a:t>α</a:t>
                </a:r>
                <a:endParaRPr lang="en-US" dirty="0"/>
              </a:p>
              <a:p>
                <a:pPr lvl="1"/>
                <a:r>
                  <a:rPr lang="en-US" dirty="0"/>
                  <a:t>Rotate {B}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by an angle </a:t>
                </a:r>
                <a:r>
                  <a:rPr lang="el-GR" dirty="0"/>
                  <a:t>β</a:t>
                </a:r>
                <a:endParaRPr lang="en-US" dirty="0"/>
              </a:p>
              <a:p>
                <a:pPr lvl="1"/>
                <a:r>
                  <a:rPr lang="en-US" dirty="0"/>
                  <a:t>Rotate {B}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by an </a:t>
                </a:r>
                <a:r>
                  <a:rPr lang="en-US" dirty="0" smtClean="0"/>
                  <a:t>angle </a:t>
                </a:r>
                <a:r>
                  <a:rPr lang="el-GR" dirty="0"/>
                  <a:t>γ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9144000" cy="5562600"/>
              </a:xfrm>
              <a:blipFill rotWithShape="1">
                <a:blip r:embed="rId4"/>
                <a:stretch>
                  <a:fillRect l="-1333" t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0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:\Users\Nidal\Desktop\gimbal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78" y="1902200"/>
            <a:ext cx="4609524" cy="46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Orientation description using 3 angular parameters: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9144000" cy="5562600"/>
              </a:xfrm>
            </p:spPr>
            <p:txBody>
              <a:bodyPr/>
              <a:lstStyle/>
              <a:p>
                <a:r>
                  <a:rPr lang="en-US" dirty="0"/>
                  <a:t>Z-Y-X </a:t>
                </a:r>
                <a:r>
                  <a:rPr lang="en-US" dirty="0" smtClean="0"/>
                  <a:t>Euler Angles: Rotation about moving axes</a:t>
                </a:r>
              </a:p>
              <a:p>
                <a:pPr marL="457200" lvl="1" indent="0">
                  <a:buNone/>
                </a:pPr>
                <a:r>
                  <a:rPr lang="en-US" dirty="0"/>
                  <a:t>	{A} and {B} are initially coincident (have the same orientation)</a:t>
                </a:r>
              </a:p>
              <a:p>
                <a:pPr lvl="1"/>
                <a:r>
                  <a:rPr lang="en-US" dirty="0"/>
                  <a:t>Rotate {B}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by an angle </a:t>
                </a:r>
                <a:r>
                  <a:rPr lang="el-GR" dirty="0"/>
                  <a:t>γ</a:t>
                </a:r>
                <a:endParaRPr lang="en-US" dirty="0"/>
              </a:p>
              <a:p>
                <a:pPr lvl="1"/>
                <a:r>
                  <a:rPr lang="en-US" dirty="0"/>
                  <a:t>Rotate {B}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by an angle </a:t>
                </a:r>
                <a:r>
                  <a:rPr lang="el-GR" dirty="0"/>
                  <a:t>β</a:t>
                </a:r>
                <a:endParaRPr lang="en-US" dirty="0"/>
              </a:p>
              <a:p>
                <a:pPr lvl="1"/>
                <a:r>
                  <a:rPr lang="en-US" dirty="0"/>
                  <a:t>Rotate {B}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by an angle </a:t>
                </a:r>
                <a:r>
                  <a:rPr lang="el-GR" dirty="0"/>
                  <a:t>α</a:t>
                </a:r>
              </a:p>
              <a:p>
                <a:pPr marL="457200" lvl="1" indent="0">
                  <a:buNone/>
                </a:pPr>
                <a:r>
                  <a:rPr lang="en-US" dirty="0"/>
                  <a:t>(</a:t>
                </a:r>
                <a:r>
                  <a:rPr lang="el-GR" dirty="0"/>
                  <a:t>γ</a:t>
                </a:r>
                <a:r>
                  <a:rPr lang="en-US" dirty="0"/>
                  <a:t>, </a:t>
                </a:r>
                <a:r>
                  <a:rPr lang="el-GR" dirty="0"/>
                  <a:t>β</a:t>
                </a:r>
                <a:r>
                  <a:rPr lang="en-US" dirty="0"/>
                  <a:t>, </a:t>
                </a:r>
                <a:r>
                  <a:rPr lang="el-GR" dirty="0"/>
                  <a:t>α</a:t>
                </a:r>
                <a:r>
                  <a:rPr lang="en-US" dirty="0"/>
                  <a:t>) ≡ (roll, pitch, yaw) angles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9144000" cy="5562600"/>
              </a:xfrm>
              <a:blipFill rotWithShape="1">
                <a:blip r:embed="rId4"/>
                <a:stretch>
                  <a:fillRect l="-1333" t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t>32</a:t>
            </a:fld>
            <a:endParaRPr lang="en-US"/>
          </a:p>
        </p:txBody>
      </p:sp>
      <p:pic>
        <p:nvPicPr>
          <p:cNvPr id="22531" name="Picture 3" descr="C:\Users\Nidal\Desktop\gimbal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2200"/>
            <a:ext cx="4616825" cy="46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2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Orientation description using 3 angular parameters: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562600"/>
          </a:xfrm>
        </p:spPr>
        <p:txBody>
          <a:bodyPr/>
          <a:lstStyle/>
          <a:p>
            <a:r>
              <a:rPr lang="en-US" dirty="0"/>
              <a:t>Z-Y-X Euler Angles: </a:t>
            </a:r>
            <a:r>
              <a:rPr lang="en-US" u="sng" dirty="0"/>
              <a:t>Rotation about moving </a:t>
            </a:r>
            <a:r>
              <a:rPr lang="en-US" u="sng" dirty="0" smtClean="0"/>
              <a:t>axes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t>33</a:t>
            </a:fld>
            <a:endParaRPr lang="en-US"/>
          </a:p>
        </p:txBody>
      </p:sp>
      <p:pic>
        <p:nvPicPr>
          <p:cNvPr id="4" name="3D-tools, FAST - video-1_ Transformation Matrix - YouTube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>
                  <p14:trim st="83000" end="5762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5240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6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76104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Orientation description using 3 angular parameters: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9144000" cy="5562600"/>
              </a:xfrm>
            </p:spPr>
            <p:txBody>
              <a:bodyPr/>
              <a:lstStyle/>
              <a:p>
                <a:r>
                  <a:rPr lang="en-US" dirty="0" smtClean="0"/>
                  <a:t>Z-Y-X Euler Angles: </a:t>
                </a:r>
                <a:r>
                  <a:rPr lang="en-US" u="sng" dirty="0" smtClean="0"/>
                  <a:t>Rotation about moving axes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{</a:t>
                </a:r>
                <a:r>
                  <a:rPr lang="en-US" dirty="0"/>
                  <a:t>A} and {B} are initially coincident (have the same orientation)</a:t>
                </a:r>
              </a:p>
              <a:p>
                <a:pPr lvl="1"/>
                <a:r>
                  <a:rPr lang="en-US" dirty="0"/>
                  <a:t>Rotate {B}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by an angle </a:t>
                </a:r>
                <a:r>
                  <a:rPr lang="el-GR" dirty="0" smtClean="0"/>
                  <a:t>α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Rotate </a:t>
                </a:r>
                <a:r>
                  <a:rPr lang="en-US" dirty="0"/>
                  <a:t>{B}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by an angle </a:t>
                </a:r>
                <a:r>
                  <a:rPr lang="el-GR" dirty="0" smtClean="0"/>
                  <a:t>β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Rotate </a:t>
                </a:r>
                <a:r>
                  <a:rPr lang="en-US" dirty="0"/>
                  <a:t>{B}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by an </a:t>
                </a:r>
                <a:r>
                  <a:rPr lang="en-US" dirty="0" smtClean="0"/>
                  <a:t>angle </a:t>
                </a:r>
                <a:r>
                  <a:rPr lang="el-GR" dirty="0"/>
                  <a:t>γ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9144000" cy="5562600"/>
              </a:xfrm>
              <a:blipFill rotWithShape="1">
                <a:blip r:embed="rId5"/>
                <a:stretch>
                  <a:fillRect l="-1333" t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117784"/>
              </p:ext>
            </p:extLst>
          </p:nvPr>
        </p:nvGraphicFramePr>
        <p:xfrm>
          <a:off x="5334000" y="1981200"/>
          <a:ext cx="1866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6" name="Equation" r:id="rId6" imgW="1866600" imgH="419040" progId="Equation.DSMT4">
                  <p:embed/>
                </p:oleObj>
              </mc:Choice>
              <mc:Fallback>
                <p:oleObj name="Equation" r:id="rId6" imgW="186660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81200"/>
                        <a:ext cx="1866900" cy="4191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649784"/>
              </p:ext>
            </p:extLst>
          </p:nvPr>
        </p:nvGraphicFramePr>
        <p:xfrm>
          <a:off x="5334000" y="2438400"/>
          <a:ext cx="1930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" name="Equation" r:id="rId8" imgW="1930320" imgH="419040" progId="Equation.DSMT4">
                  <p:embed/>
                </p:oleObj>
              </mc:Choice>
              <mc:Fallback>
                <p:oleObj name="Equation" r:id="rId8" imgW="1930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438400"/>
                        <a:ext cx="1930400" cy="4191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172600"/>
              </p:ext>
            </p:extLst>
          </p:nvPr>
        </p:nvGraphicFramePr>
        <p:xfrm>
          <a:off x="5321300" y="2895600"/>
          <a:ext cx="2603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8" name="Equation" r:id="rId10" imgW="2603160" imgH="419040" progId="Equation.DSMT4">
                  <p:embed/>
                </p:oleObj>
              </mc:Choice>
              <mc:Fallback>
                <p:oleObj name="Equation" r:id="rId10" imgW="2603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300" y="2895600"/>
                        <a:ext cx="2603500" cy="4191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108913"/>
              </p:ext>
            </p:extLst>
          </p:nvPr>
        </p:nvGraphicFramePr>
        <p:xfrm>
          <a:off x="838200" y="3352800"/>
          <a:ext cx="6134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name="Equation" r:id="rId12" imgW="6134040" imgH="419040" progId="Equation.DSMT4">
                  <p:embed/>
                </p:oleObj>
              </mc:Choice>
              <mc:Fallback>
                <p:oleObj name="Equation" r:id="rId12" imgW="6134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6134100" cy="4191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5648325"/>
            <a:ext cx="7772641" cy="95410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same as obtained before, however in fixed axes </a:t>
            </a:r>
          </a:p>
          <a:p>
            <a:r>
              <a:rPr lang="en-US" sz="2800" dirty="0" smtClean="0"/>
              <a:t>rotations, rotations have opposite order!</a:t>
            </a:r>
          </a:p>
        </p:txBody>
      </p:sp>
    </p:spTree>
    <p:extLst>
      <p:ext uri="{BB962C8B-B14F-4D97-AF65-F5344CB8AC3E}">
        <p14:creationId xmlns:p14="http://schemas.microsoft.com/office/powerpoint/2010/main" val="342147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67700" cy="45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Orientation description using 3 angular parameters: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9144000" cy="5562600"/>
              </a:xfrm>
            </p:spPr>
            <p:txBody>
              <a:bodyPr/>
              <a:lstStyle/>
              <a:p>
                <a:r>
                  <a:rPr lang="en-US" dirty="0" smtClean="0"/>
                  <a:t>Z-Y-Z Euler Angles: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The same as Z-Y-X procedure, however the last rotation is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endParaRPr lang="el-GR" dirty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9144000" cy="5562600"/>
              </a:xfrm>
              <a:blipFill rotWithShape="1">
                <a:blip r:embed="rId4"/>
                <a:stretch>
                  <a:fillRect l="-1333" t="-987" r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80143"/>
            <a:ext cx="3886200" cy="419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Angle-Axis Representation: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562600"/>
          </a:xfrm>
        </p:spPr>
        <p:txBody>
          <a:bodyPr/>
          <a:lstStyle/>
          <a:p>
            <a:r>
              <a:rPr lang="en-US" dirty="0" smtClean="0"/>
              <a:t>Any relative orientation can be described by a rotation by an angle </a:t>
            </a:r>
            <a:r>
              <a:rPr lang="el-GR" dirty="0" smtClean="0">
                <a:latin typeface="Arial"/>
                <a:cs typeface="Arial"/>
              </a:rPr>
              <a:t>θ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/>
              <a:t>around a given axis (direction)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Angle + direction vector ≡ 3 independent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36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00200" y="2398059"/>
            <a:ext cx="2286000" cy="0"/>
          </a:xfrm>
          <a:prstGeom prst="line">
            <a:avLst/>
          </a:prstGeom>
          <a:ln w="254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9" idx="0"/>
          </p:cNvCxnSpPr>
          <p:nvPr/>
        </p:nvCxnSpPr>
        <p:spPr>
          <a:xfrm>
            <a:off x="2743200" y="2384518"/>
            <a:ext cx="0" cy="257829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137361"/>
              </p:ext>
            </p:extLst>
          </p:nvPr>
        </p:nvGraphicFramePr>
        <p:xfrm>
          <a:off x="2171700" y="2641600"/>
          <a:ext cx="11430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Equation" r:id="rId5" imgW="1143000" imgH="1346040" progId="Equation.DSMT4">
                  <p:embed/>
                </p:oleObj>
              </mc:Choice>
              <mc:Fallback>
                <p:oleObj name="Equation" r:id="rId5" imgW="1143000" imgH="1346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2641600"/>
                        <a:ext cx="11430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>
            <a:stCxn id="9" idx="2"/>
            <a:endCxn id="14" idx="0"/>
          </p:cNvCxnSpPr>
          <p:nvPr/>
        </p:nvCxnSpPr>
        <p:spPr>
          <a:xfrm>
            <a:off x="2743200" y="3987800"/>
            <a:ext cx="0" cy="397677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71600" y="4385477"/>
            <a:ext cx="2743200" cy="707886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Axis of rotation </a:t>
            </a:r>
          </a:p>
          <a:p>
            <a:pPr algn="ctr"/>
            <a:r>
              <a:rPr lang="en-US" sz="2000" dirty="0" smtClean="0"/>
              <a:t>Only 2 are independent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04777"/>
              </p:ext>
            </p:extLst>
          </p:nvPr>
        </p:nvGraphicFramePr>
        <p:xfrm>
          <a:off x="1780988" y="5491040"/>
          <a:ext cx="2082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Equation" r:id="rId7" imgW="2082600" imgH="545760" progId="Equation.DSMT4">
                  <p:embed/>
                </p:oleObj>
              </mc:Choice>
              <mc:Fallback>
                <p:oleObj name="Equation" r:id="rId7" imgW="208260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0988" y="5491040"/>
                        <a:ext cx="2082800" cy="5461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62000" y="3001090"/>
            <a:ext cx="385042" cy="52322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Arial"/>
                <a:cs typeface="Arial"/>
              </a:rPr>
              <a:t>θ</a:t>
            </a:r>
            <a:endParaRPr lang="en-US" sz="2800" dirty="0" smtClean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" y="2398059"/>
            <a:ext cx="838200" cy="0"/>
          </a:xfrm>
          <a:prstGeom prst="line">
            <a:avLst/>
          </a:prstGeom>
          <a:ln w="254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14400" y="2384518"/>
            <a:ext cx="0" cy="616572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743200" y="5093363"/>
            <a:ext cx="0" cy="397677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0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Angle-Axis Representation: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9144000" cy="5562600"/>
              </a:xfrm>
            </p:spPr>
            <p:txBody>
              <a:bodyPr/>
              <a:lstStyle/>
              <a:p>
                <a:r>
                  <a:rPr lang="en-US" dirty="0" smtClean="0"/>
                  <a:t>Given </a:t>
                </a:r>
                <a:r>
                  <a:rPr lang="el-GR" dirty="0" smtClean="0">
                    <a:latin typeface="Arial"/>
                    <a:cs typeface="Arial"/>
                  </a:rPr>
                  <a:t>θ</a:t>
                </a:r>
                <a:r>
                  <a:rPr lang="en-US" dirty="0" smtClean="0">
                    <a:latin typeface="Arial"/>
                    <a:cs typeface="Arial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dirty="0" smtClean="0"/>
                  <a:t>, find R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Given R, find </a:t>
                </a:r>
                <a:r>
                  <a:rPr lang="el-GR" dirty="0">
                    <a:latin typeface="Arial"/>
                    <a:cs typeface="Arial"/>
                  </a:rPr>
                  <a:t>θ</a:t>
                </a:r>
                <a:r>
                  <a:rPr lang="en-US" dirty="0">
                    <a:latin typeface="Arial"/>
                    <a:cs typeface="Arial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cs typeface="Arial"/>
                          </a:rPr>
                          <m:t>𝐾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9144000" cy="5562600"/>
              </a:xfrm>
              <a:blipFill rotWithShape="1">
                <a:blip r:embed="rId3"/>
                <a:stretch>
                  <a:fillRect l="-1333" t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26513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80154"/>
            <a:ext cx="2133600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4" y="4002967"/>
            <a:ext cx="4634131" cy="95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4" y="4953000"/>
            <a:ext cx="3876675" cy="141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Angle-Axis Representation: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5626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9" name="3D-tools, FAST - video-1_ Transformation Matrix - YouTube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>
                  <p14:trim st="127611" end="4174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104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1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4262913" cy="284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Descriptions: positions, orientations and </a:t>
            </a:r>
            <a:r>
              <a:rPr lang="en-US" dirty="0" smtClean="0"/>
              <a:t>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562600"/>
          </a:xfrm>
        </p:spPr>
        <p:txBody>
          <a:bodyPr/>
          <a:lstStyle/>
          <a:p>
            <a:r>
              <a:rPr lang="en-US" dirty="0" smtClean="0"/>
              <a:t>Position</a:t>
            </a:r>
          </a:p>
          <a:p>
            <a:pPr marL="0" indent="0">
              <a:buNone/>
            </a:pPr>
            <a:r>
              <a:rPr lang="en-US" dirty="0"/>
              <a:t>    {A} </a:t>
            </a:r>
            <a:r>
              <a:rPr lang="en-US" dirty="0" smtClean="0"/>
              <a:t>≡ frame 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    	     ≡ the 3D position vector of point P calculated in {A}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045273"/>
              </p:ext>
            </p:extLst>
          </p:nvPr>
        </p:nvGraphicFramePr>
        <p:xfrm>
          <a:off x="533400" y="3708400"/>
          <a:ext cx="18669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" name="Equation" r:id="rId5" imgW="1866600" imgH="1549080" progId="Equation.DSMT4">
                  <p:embed/>
                </p:oleObj>
              </mc:Choice>
              <mc:Fallback>
                <p:oleObj name="Equation" r:id="rId5" imgW="186660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3708400"/>
                        <a:ext cx="1866900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714348"/>
              </p:ext>
            </p:extLst>
          </p:nvPr>
        </p:nvGraphicFramePr>
        <p:xfrm>
          <a:off x="7162801" y="3581732"/>
          <a:ext cx="838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" name="Equation" r:id="rId7" imgW="838080" imgH="520560" progId="Equation.DSMT4">
                  <p:embed/>
                </p:oleObj>
              </mc:Choice>
              <mc:Fallback>
                <p:oleObj name="Equation" r:id="rId7" imgW="8380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62801" y="3581732"/>
                        <a:ext cx="838200" cy="520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764957"/>
              </p:ext>
            </p:extLst>
          </p:nvPr>
        </p:nvGraphicFramePr>
        <p:xfrm>
          <a:off x="457200" y="2441638"/>
          <a:ext cx="838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" name="Equation" r:id="rId9" imgW="838080" imgH="520560" progId="Equation.DSMT4">
                  <p:embed/>
                </p:oleObj>
              </mc:Choice>
              <mc:Fallback>
                <p:oleObj name="Equation" r:id="rId9" imgW="8380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200" y="2441638"/>
                        <a:ext cx="8382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066948"/>
              </p:ext>
            </p:extLst>
          </p:nvPr>
        </p:nvGraphicFramePr>
        <p:xfrm>
          <a:off x="5943601" y="4648532"/>
          <a:ext cx="304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" name="Equation" r:id="rId11" imgW="304560" imgH="215640" progId="Equation.DSMT4">
                  <p:embed/>
                </p:oleObj>
              </mc:Choice>
              <mc:Fallback>
                <p:oleObj name="Equation" r:id="rId11" imgW="3045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43601" y="4648532"/>
                        <a:ext cx="304800" cy="215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491685"/>
              </p:ext>
            </p:extLst>
          </p:nvPr>
        </p:nvGraphicFramePr>
        <p:xfrm>
          <a:off x="8542339" y="4059570"/>
          <a:ext cx="27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" name="Equation" r:id="rId13" imgW="279360" imgH="291960" progId="Equation.DSMT4">
                  <p:embed/>
                </p:oleObj>
              </mc:Choice>
              <mc:Fallback>
                <p:oleObj name="Equation" r:id="rId13" imgW="2793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542339" y="4059570"/>
                        <a:ext cx="279400" cy="292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4"/>
          <a:stretch/>
        </p:blipFill>
        <p:spPr bwMode="auto">
          <a:xfrm>
            <a:off x="5486400" y="1219200"/>
            <a:ext cx="3352800" cy="320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Descriptions: positions, orientations and </a:t>
            </a:r>
            <a:r>
              <a:rPr lang="en-US" dirty="0" smtClean="0"/>
              <a:t>frames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5486400" cy="5562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Orientation?</a:t>
                </a:r>
              </a:p>
              <a:p>
                <a:pPr lvl="1"/>
                <a:r>
                  <a:rPr lang="en-US" dirty="0" smtClean="0"/>
                  <a:t>Position in 3D-space is not enough, the orientation must be also described.</a:t>
                </a:r>
              </a:p>
              <a:p>
                <a:pPr marL="739775" lvl="1" indent="0">
                  <a:buNone/>
                </a:pPr>
                <a:r>
                  <a:rPr lang="en-US" dirty="0" smtClean="0"/>
                  <a:t>How to describe the orientation of {B} relative to {A}?</a:t>
                </a:r>
              </a:p>
              <a:p>
                <a:pPr lvl="1"/>
                <a:r>
                  <a:rPr lang="en-US" dirty="0" smtClean="0"/>
                  <a:t>One possible solution:</a:t>
                </a:r>
              </a:p>
              <a:p>
                <a:pPr marL="739775" lvl="1" indent="0">
                  <a:buNone/>
                </a:pPr>
                <a:r>
                  <a:rPr lang="en-US" sz="2200" dirty="0" smtClean="0"/>
                  <a:t>Decompose the unit vector directions of {B}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/>
                  <a:t>) in {A}, as follows:</a:t>
                </a:r>
                <a:endParaRPr lang="en-US" sz="2200" dirty="0"/>
              </a:p>
              <a:p>
                <a:pPr marL="0" indent="0">
                  <a:buNone/>
                  <a:tabLst>
                    <a:tab pos="739775" algn="l"/>
                  </a:tabLst>
                </a:pPr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200" i="1">
                            <a:latin typeface="Cambria Math"/>
                          </a:rPr>
                          <m:t>𝐴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sPre>
                                                <m:sPre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PrePr>
                                                <m:sub/>
                                                <m:sup>
                                                  <m:r>
                                                    <a:rPr lang="en-US" sz="2200" i="1">
                                                      <a:latin typeface="Cambria Math"/>
                                                    </a:rPr>
                                                    <m:t>𝐴</m:t>
                                                  </m:r>
                                                </m:sup>
                                                <m:e>
                                                  <m:acc>
                                                    <m:accPr>
                                                      <m:chr m:val="̂"/>
                                                      <m:ctrlP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sz="2200" i="1">
                                                          <a:latin typeface="Cambria Math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</m:sPre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/>
                                                </a:rPr>
                                                <m:t>𝐵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sPre>
                                                <m:sPre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PrePr>
                                                <m:sub/>
                                                <m:sup>
                                                  <m:r>
                                                    <a:rPr lang="en-US" sz="2200" i="1">
                                                      <a:latin typeface="Cambria Math"/>
                                                    </a:rPr>
                                                    <m:t>𝐴</m:t>
                                                  </m:r>
                                                </m:sup>
                                                <m:e>
                                                  <m:acc>
                                                    <m:accPr>
                                                      <m:chr m:val="̂"/>
                                                      <m:ctrlP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sz="2200" i="1">
                                                          <a:latin typeface="Cambria Math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</m:sPre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/>
                                                </a:rPr>
                                                <m:t>𝐵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sPre>
                                                <m:sPre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PrePr>
                                                <m:sub/>
                                                <m:sup>
                                                  <m:r>
                                                    <a:rPr lang="en-US" sz="2200" i="1">
                                                      <a:latin typeface="Cambria Math"/>
                                                    </a:rPr>
                                                    <m:t>𝐴</m:t>
                                                  </m:r>
                                                </m:sup>
                                                <m:e>
                                                  <m:acc>
                                                    <m:accPr>
                                                      <m:chr m:val="̂"/>
                                                      <m:ctrlP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sz="2200" i="1">
                                                          <a:latin typeface="Cambria Math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</m:sPre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/>
                                                </a:rPr>
                                                <m:t>𝐵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sPre>
                  </m:oMath>
                </a14:m>
                <a:endParaRPr lang="en-US" sz="2200" dirty="0"/>
              </a:p>
              <a:p>
                <a:pPr marL="0" indent="0">
                  <a:buNone/>
                  <a:tabLst>
                    <a:tab pos="349250" algn="l"/>
                  </a:tabLst>
                </a:pPr>
                <a:r>
                  <a:rPr lang="en-US" sz="2200" dirty="0"/>
                  <a:t>	similarly for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200" i="1">
                            <a:latin typeface="Cambria Math"/>
                          </a:rPr>
                          <m:t>𝐴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200" i="1">
                            <a:latin typeface="Cambria Math"/>
                          </a:rPr>
                          <m:t>𝐴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sPre>
                    <m:r>
                      <a:rPr lang="en-US" sz="22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5486400" cy="5562600"/>
              </a:xfrm>
              <a:blipFill rotWithShape="1">
                <a:blip r:embed="rId4"/>
                <a:stretch>
                  <a:fillRect l="-1889" t="-1754" r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00" y="1219200"/>
            <a:ext cx="4014788" cy="452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Descriptions: positions, orientations and </a:t>
            </a:r>
            <a:r>
              <a:rPr lang="en-US" dirty="0" smtClean="0"/>
              <a:t>frames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Orientation?</a:t>
                </a:r>
              </a:p>
              <a:p>
                <a:pPr marL="0" indent="0">
                  <a:buNone/>
                  <a:tabLst>
                    <a:tab pos="349250" algn="l"/>
                  </a:tabLst>
                </a:pPr>
                <a:r>
                  <a:rPr lang="en-US" dirty="0"/>
                  <a:t>	</a:t>
                </a:r>
                <a:r>
                  <a:rPr lang="en-US" sz="2400" dirty="0" smtClean="0"/>
                  <a:t>if we put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sPre>
                    <m:r>
                      <a:rPr lang="en-US" sz="2400" b="0" i="0" smtClean="0">
                        <a:latin typeface="Cambria Math"/>
                      </a:rPr>
                      <m:t>,</m:t>
                    </m:r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sPre>
                    <m:r>
                      <a:rPr lang="en-US" sz="2400" b="0" i="0" smtClean="0">
                        <a:latin typeface="Cambria Math"/>
                      </a:rPr>
                      <m:t>,</m:t>
                    </m:r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sz="2400" dirty="0" smtClean="0"/>
                  <a:t> in one matrix</a:t>
                </a:r>
              </a:p>
              <a:p>
                <a:pPr marL="0" indent="0">
                  <a:buNone/>
                  <a:tabLst>
                    <a:tab pos="349250" algn="l"/>
                  </a:tabLst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sup>
                      <m:e>
                        <m:r>
                          <a:rPr lang="en-US" sz="2400" b="0" i="1" smtClean="0">
                            <a:latin typeface="Cambria Math"/>
                          </a:rPr>
                          <m:t>𝑅</m:t>
                        </m:r>
                      </m:e>
                    </m:sPre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Pre>
                                <m:sPre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sPre>
                            </m:e>
                            <m:e>
                              <m:sPre>
                                <m:sPre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sPre>
                            </m:e>
                            <m:e>
                              <m:sPre>
                                <m:sPre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𝑍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sPre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/>
              </a:p>
              <a:p>
                <a:pPr marL="0" indent="0">
                  <a:buNone/>
                  <a:tabLst>
                    <a:tab pos="349250" algn="l"/>
                  </a:tabLst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sup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</m:sPre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/>
              </a:p>
              <a:p>
                <a:pPr marL="0" indent="0">
                  <a:buNone/>
                  <a:tabLst>
                    <a:tab pos="349250" algn="l"/>
                  </a:tabLst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sup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</m:sPre>
                  </m:oMath>
                </a14:m>
                <a:r>
                  <a:rPr lang="en-US" sz="2400" dirty="0" smtClean="0"/>
                  <a:t> = 3x3 Rotation matrix between</a:t>
                </a:r>
              </a:p>
              <a:p>
                <a:pPr marL="0" indent="0">
                  <a:buNone/>
                  <a:tabLst>
                    <a:tab pos="349250" algn="l"/>
                  </a:tabLst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	{A} and {B}, {B} expressed</a:t>
                </a:r>
              </a:p>
              <a:p>
                <a:pPr marL="0" indent="0">
                  <a:buNone/>
                  <a:tabLst>
                    <a:tab pos="349250" algn="l"/>
                  </a:tabLst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	in {A}</a:t>
                </a:r>
              </a:p>
              <a:p>
                <a:pPr marL="0" indent="0">
                  <a:buNone/>
                  <a:tabLst>
                    <a:tab pos="349250" algn="l"/>
                  </a:tabLst>
                </a:pPr>
                <a:r>
                  <a:rPr lang="en-US" sz="2400" dirty="0"/>
                  <a:t>	</a:t>
                </a:r>
                <a:r>
                  <a:rPr lang="en-US" sz="2400" dirty="0" smtClean="0">
                    <a:sym typeface="Wingdings" pitchFamily="2" charset="2"/>
                  </a:rPr>
                  <a:t> complete description:</a:t>
                </a:r>
              </a:p>
              <a:p>
                <a:pPr marL="0" indent="0">
                  <a:buNone/>
                  <a:tabLst>
                    <a:tab pos="349250" algn="l"/>
                  </a:tabLst>
                </a:pPr>
                <a:r>
                  <a:rPr lang="en-US" sz="2400" dirty="0">
                    <a:sym typeface="Wingdings" pitchFamily="2" charset="2"/>
                  </a:rPr>
                  <a:t>	</a:t>
                </a:r>
                <a:r>
                  <a:rPr lang="en-US" sz="2400" dirty="0" smtClean="0">
                    <a:sym typeface="Wingdings" pitchFamily="2" charset="2"/>
                  </a:rPr>
                  <a:t>{B} =</a:t>
                </a:r>
                <a:r>
                  <a:rPr lang="en-US" sz="2400" smtClean="0">
                    <a:sym typeface="Wingdings" pitchFamily="2" charset="2"/>
                  </a:rPr>
                  <a:t>	 </a:t>
                </a:r>
                <a:endParaRPr lang="en-US" sz="2400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l="-1367" t="-987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278051"/>
              </p:ext>
            </p:extLst>
          </p:nvPr>
        </p:nvGraphicFramePr>
        <p:xfrm>
          <a:off x="1066800" y="5410200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6" imgW="1485720" imgH="457200" progId="Equation.DSMT4">
                  <p:embed/>
                </p:oleObj>
              </mc:Choice>
              <mc:Fallback>
                <p:oleObj name="Equation" r:id="rId6" imgW="148572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410200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4038600"/>
            <a:ext cx="48196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1676400"/>
            <a:ext cx="75723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Descriptions: positions, orientations and </a:t>
            </a:r>
            <a:r>
              <a:rPr lang="en-US" dirty="0" smtClean="0"/>
              <a:t>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Orientation?</a:t>
            </a:r>
          </a:p>
          <a:p>
            <a:pPr marL="0" indent="0">
              <a:buNone/>
              <a:tabLst>
                <a:tab pos="349250" algn="l"/>
              </a:tabLst>
            </a:pPr>
            <a:r>
              <a:rPr lang="en-US" dirty="0"/>
              <a:t>	</a:t>
            </a:r>
            <a:r>
              <a:rPr lang="en-US" dirty="0" smtClean="0"/>
              <a:t>Note that, </a:t>
            </a:r>
          </a:p>
          <a:p>
            <a:pPr marL="0" indent="0">
              <a:buNone/>
              <a:tabLst>
                <a:tab pos="349250" algn="l"/>
              </a:tabLst>
            </a:pPr>
            <a:endParaRPr lang="en-US" dirty="0"/>
          </a:p>
          <a:p>
            <a:pPr marL="0" indent="0">
              <a:buNone/>
              <a:tabLst>
                <a:tab pos="349250" algn="l"/>
              </a:tabLst>
            </a:pPr>
            <a:endParaRPr lang="en-US" dirty="0" smtClean="0"/>
          </a:p>
          <a:p>
            <a:pPr marL="0" indent="0">
              <a:buNone/>
              <a:tabLst>
                <a:tab pos="349250" algn="l"/>
              </a:tabLst>
            </a:pPr>
            <a:r>
              <a:rPr lang="en-US" dirty="0"/>
              <a:t>	</a:t>
            </a:r>
            <a:r>
              <a:rPr lang="en-US" dirty="0" smtClean="0"/>
              <a:t>and 	    is the dot-product which is equivalent to the 	cosine of the angle between these two vectors. </a:t>
            </a:r>
          </a:p>
          <a:p>
            <a:pPr marL="0" indent="0">
              <a:buNone/>
              <a:tabLst>
                <a:tab pos="349250" algn="l"/>
              </a:tabLst>
            </a:pPr>
            <a:r>
              <a:rPr lang="en-US" dirty="0" smtClean="0"/>
              <a:t>	Also,</a:t>
            </a:r>
          </a:p>
          <a:p>
            <a:pPr marL="0" indent="0">
              <a:buNone/>
              <a:tabLst>
                <a:tab pos="349250" algn="l"/>
              </a:tabLst>
            </a:pPr>
            <a:endParaRPr lang="en-US" dirty="0" smtClean="0"/>
          </a:p>
          <a:p>
            <a:pPr marL="0" indent="0">
              <a:buNone/>
              <a:tabLst>
                <a:tab pos="349250" algn="l"/>
              </a:tabLst>
            </a:pPr>
            <a:r>
              <a:rPr lang="en-US" dirty="0"/>
              <a:t>	</a:t>
            </a:r>
            <a:r>
              <a:rPr lang="en-US" dirty="0" smtClean="0"/>
              <a:t>Hence,</a:t>
            </a:r>
          </a:p>
          <a:p>
            <a:pPr marL="0" indent="0">
              <a:buNone/>
              <a:tabLst>
                <a:tab pos="349250" algn="l"/>
              </a:tabLst>
            </a:pPr>
            <a:endParaRPr lang="en-US" dirty="0" smtClean="0"/>
          </a:p>
          <a:p>
            <a:pPr marL="0" indent="0">
              <a:buNone/>
              <a:tabLst>
                <a:tab pos="349250" algn="l"/>
              </a:tabLst>
            </a:pPr>
            <a:r>
              <a:rPr lang="en-US" dirty="0"/>
              <a:t>	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12" y="3048000"/>
            <a:ext cx="1047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5581650"/>
            <a:ext cx="1466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7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Descriptions: positions, orientations and </a:t>
            </a:r>
            <a:r>
              <a:rPr lang="en-US" dirty="0" smtClean="0"/>
              <a:t>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Rotation matrix characteristics:</a:t>
            </a:r>
          </a:p>
          <a:p>
            <a:pPr lvl="1"/>
            <a:r>
              <a:rPr lang="en-US" dirty="0" smtClean="0"/>
              <a:t>All columns have unit magnitude </a:t>
            </a:r>
          </a:p>
          <a:p>
            <a:pPr lvl="1"/>
            <a:r>
              <a:rPr lang="en-US" dirty="0" smtClean="0"/>
              <a:t>And they are orthogonal </a:t>
            </a:r>
          </a:p>
          <a:p>
            <a:pPr lvl="1">
              <a:buFont typeface="Wingdings" pitchFamily="2" charset="2"/>
              <a:buChar char="è"/>
            </a:pPr>
            <a:r>
              <a:rPr lang="en-US" dirty="0" smtClean="0">
                <a:sym typeface="Wingdings" pitchFamily="2" charset="2"/>
              </a:rPr>
              <a:t>  Orthonormal matrix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è"/>
            </a:pPr>
            <a:r>
              <a:rPr lang="en-US" dirty="0" smtClean="0"/>
              <a:t> </a:t>
            </a:r>
          </a:p>
          <a:p>
            <a:pPr marL="0" indent="0">
              <a:buNone/>
              <a:tabLst>
                <a:tab pos="349250" algn="l"/>
              </a:tabLst>
            </a:pPr>
            <a:r>
              <a:rPr lang="en-US" dirty="0"/>
              <a:t>	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288467"/>
              </p:ext>
            </p:extLst>
          </p:nvPr>
        </p:nvGraphicFramePr>
        <p:xfrm>
          <a:off x="5029200" y="1447800"/>
          <a:ext cx="1168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" name="Equation" r:id="rId4" imgW="1168200" imgH="558720" progId="Equation.DSMT4">
                  <p:embed/>
                </p:oleObj>
              </mc:Choice>
              <mc:Fallback>
                <p:oleObj name="Equation" r:id="rId4" imgW="11682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29200" y="1447800"/>
                        <a:ext cx="11684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813873"/>
              </p:ext>
            </p:extLst>
          </p:nvPr>
        </p:nvGraphicFramePr>
        <p:xfrm>
          <a:off x="3962400" y="1981200"/>
          <a:ext cx="2247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1" name="Equation" r:id="rId6" imgW="2247840" imgH="444240" progId="Equation.DSMT4">
                  <p:embed/>
                </p:oleObj>
              </mc:Choice>
              <mc:Fallback>
                <p:oleObj name="Equation" r:id="rId6" imgW="22478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62400" y="1981200"/>
                        <a:ext cx="2247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270894"/>
              </p:ext>
            </p:extLst>
          </p:nvPr>
        </p:nvGraphicFramePr>
        <p:xfrm>
          <a:off x="1066800" y="3124200"/>
          <a:ext cx="29337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2" name="Equation" r:id="rId8" imgW="2933640" imgH="1218960" progId="Equation.DSMT4">
                  <p:embed/>
                </p:oleObj>
              </mc:Choice>
              <mc:Fallback>
                <p:oleObj name="Equation" r:id="rId8" imgW="2933640" imgH="121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66800" y="3124200"/>
                        <a:ext cx="29337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09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618" y="2590800"/>
            <a:ext cx="5424488" cy="360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9139"/>
            <a:ext cx="8915400" cy="6463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Mapping (changing description from frame to frame)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17106" cy="5562600"/>
          </a:xfrm>
        </p:spPr>
        <p:txBody>
          <a:bodyPr/>
          <a:lstStyle/>
          <a:p>
            <a:r>
              <a:rPr lang="en-US" dirty="0" smtClean="0"/>
              <a:t>Translation without rotation</a:t>
            </a:r>
          </a:p>
          <a:p>
            <a:pPr marL="457200" lvl="1" indent="0" algn="l">
              <a:buNone/>
            </a:pPr>
            <a:r>
              <a:rPr lang="en-US" dirty="0" smtClean="0"/>
              <a:t>Assume {A} and {B}, and            . What is             if {A} and {B} have the same orientation?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596541"/>
              </p:ext>
            </p:extLst>
          </p:nvPr>
        </p:nvGraphicFramePr>
        <p:xfrm>
          <a:off x="3581400" y="1524000"/>
          <a:ext cx="723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" name="Equation" r:id="rId5" imgW="723600" imgH="457200" progId="Equation.DSMT4">
                  <p:embed/>
                </p:oleObj>
              </mc:Choice>
              <mc:Fallback>
                <p:oleObj name="Equation" r:id="rId5" imgW="723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1400" y="1524000"/>
                        <a:ext cx="7239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881244"/>
              </p:ext>
            </p:extLst>
          </p:nvPr>
        </p:nvGraphicFramePr>
        <p:xfrm>
          <a:off x="5486400" y="1447800"/>
          <a:ext cx="723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" name="Equation" r:id="rId7" imgW="723600" imgH="457200" progId="Equation.DSMT4">
                  <p:embed/>
                </p:oleObj>
              </mc:Choice>
              <mc:Fallback>
                <p:oleObj name="Equation" r:id="rId7" imgW="7236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447800"/>
                        <a:ext cx="723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985166"/>
              </p:ext>
            </p:extLst>
          </p:nvPr>
        </p:nvGraphicFramePr>
        <p:xfrm>
          <a:off x="8077200" y="3505200"/>
          <a:ext cx="723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8" name="Equation" r:id="rId9" imgW="723600" imgH="457200" progId="Equation.DSMT4">
                  <p:embed/>
                </p:oleObj>
              </mc:Choice>
              <mc:Fallback>
                <p:oleObj name="Equation" r:id="rId9" imgW="723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77200" y="3505200"/>
                        <a:ext cx="7239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526276"/>
              </p:ext>
            </p:extLst>
          </p:nvPr>
        </p:nvGraphicFramePr>
        <p:xfrm>
          <a:off x="5761644" y="3429000"/>
          <a:ext cx="723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9" name="Equation" r:id="rId10" imgW="723600" imgH="457200" progId="Equation.DSMT4">
                  <p:embed/>
                </p:oleObj>
              </mc:Choice>
              <mc:Fallback>
                <p:oleObj name="Equation" r:id="rId10" imgW="723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644" y="3429000"/>
                        <a:ext cx="7239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292531"/>
              </p:ext>
            </p:extLst>
          </p:nvPr>
        </p:nvGraphicFramePr>
        <p:xfrm>
          <a:off x="5986463" y="48006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0" name="Equation" r:id="rId12" imgW="838080" imgH="457200" progId="Equation.DSMT4">
                  <p:embed/>
                </p:oleObj>
              </mc:Choice>
              <mc:Fallback>
                <p:oleObj name="Equation" r:id="rId12" imgW="8380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6463" y="48006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763725"/>
              </p:ext>
            </p:extLst>
          </p:nvPr>
        </p:nvGraphicFramePr>
        <p:xfrm>
          <a:off x="609600" y="2590800"/>
          <a:ext cx="2895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" name="Equation" r:id="rId14" imgW="2895480" imgH="990360" progId="Equation.DSMT4">
                  <p:embed/>
                </p:oleObj>
              </mc:Choice>
              <mc:Fallback>
                <p:oleObj name="Equation" r:id="rId14" imgW="289548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90800"/>
                        <a:ext cx="2895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9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 cmpd="sng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2225">
          <a:solidFill>
            <a:schemeClr val="tx1"/>
          </a:solidFill>
        </a:ln>
      </a:spPr>
      <a:bodyPr wrap="square" rtlCol="0">
        <a:spAutoFit/>
      </a:bodyPr>
      <a:lstStyle>
        <a:defPPr marL="457200" indent="-457200">
          <a:buFont typeface="Arial" pitchFamily="34" charset="0"/>
          <a:buChar char="•"/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941</Words>
  <Application>Microsoft Office PowerPoint</Application>
  <PresentationFormat>On-screen Show (4:3)</PresentationFormat>
  <Paragraphs>311</Paragraphs>
  <Slides>38</Slides>
  <Notes>38</Notes>
  <HiddenSlides>0</HiddenSlides>
  <MMClips>3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Calibri</vt:lpstr>
      <vt:lpstr>Amienne</vt:lpstr>
      <vt:lpstr>Cambria Math</vt:lpstr>
      <vt:lpstr>Wingdings</vt:lpstr>
      <vt:lpstr>Arial</vt:lpstr>
      <vt:lpstr>Master1</vt:lpstr>
      <vt:lpstr>Equation</vt:lpstr>
      <vt:lpstr>Outline:</vt:lpstr>
      <vt:lpstr>Introduction:</vt:lpstr>
      <vt:lpstr>Introduction</vt:lpstr>
      <vt:lpstr>Descriptions: positions, orientations and frames</vt:lpstr>
      <vt:lpstr>Descriptions: positions, orientations and frames</vt:lpstr>
      <vt:lpstr>Descriptions: positions, orientations and frames</vt:lpstr>
      <vt:lpstr>Descriptions: positions, orientations and frames</vt:lpstr>
      <vt:lpstr>Descriptions: positions, orientations and frames</vt:lpstr>
      <vt:lpstr>Mapping (changing description from frame to frame)</vt:lpstr>
      <vt:lpstr>Mapping (changing description from frame to frame)</vt:lpstr>
      <vt:lpstr>Mapping (changing description from frame to frame)</vt:lpstr>
      <vt:lpstr>Mapping (changing description from frame to frame)</vt:lpstr>
      <vt:lpstr>Mapping (changing description from frame to frame)</vt:lpstr>
      <vt:lpstr>Mapping (changing description from frame to frame)</vt:lpstr>
      <vt:lpstr>Mapping (changing description from frame to frame)</vt:lpstr>
      <vt:lpstr>Mapping (changing description from frame to frame)</vt:lpstr>
      <vt:lpstr>Transformation operations: (Multiplication and inversion)</vt:lpstr>
      <vt:lpstr>Transformation operations: (Multiplication and inversion)</vt:lpstr>
      <vt:lpstr>Transformation operations: (Multiplication and inversion)</vt:lpstr>
      <vt:lpstr>Graphical Representation of the Transform</vt:lpstr>
      <vt:lpstr>Graphical Representation of the Transform</vt:lpstr>
      <vt:lpstr>Graphical Representation of the Transform</vt:lpstr>
      <vt:lpstr>Graphical Representation of the Transform</vt:lpstr>
      <vt:lpstr>More on Representation of Orientation </vt:lpstr>
      <vt:lpstr>More on Representation of Orientation </vt:lpstr>
      <vt:lpstr>Orientation description using 3 angular parameters:</vt:lpstr>
      <vt:lpstr>Orientation description using 3 angular parameters:</vt:lpstr>
      <vt:lpstr>Orientation description using 3 angular parameters:</vt:lpstr>
      <vt:lpstr>Orientation description using 3 angular parameters:</vt:lpstr>
      <vt:lpstr>Orientation description using 3 angular parameters:</vt:lpstr>
      <vt:lpstr>Orientation description using 3 angular parameters:</vt:lpstr>
      <vt:lpstr>Orientation description using 3 angular parameters:</vt:lpstr>
      <vt:lpstr>Orientation description using 3 angular parameters:</vt:lpstr>
      <vt:lpstr>Orientation description using 3 angular parameters:</vt:lpstr>
      <vt:lpstr>Orientation description using 3 angular parameters:</vt:lpstr>
      <vt:lpstr>Equivalent Angle-Axis Representation:</vt:lpstr>
      <vt:lpstr>Equivalent Angle-Axis Representation:</vt:lpstr>
      <vt:lpstr>Equivalent Angle-Axis Representation: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Nidal</dc:creator>
  <cp:lastModifiedBy>Nidal Farhat</cp:lastModifiedBy>
  <cp:revision>130</cp:revision>
  <dcterms:created xsi:type="dcterms:W3CDTF">2012-09-01T14:22:39Z</dcterms:created>
  <dcterms:modified xsi:type="dcterms:W3CDTF">2014-09-03T07:46:49Z</dcterms:modified>
</cp:coreProperties>
</file>